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5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y="8229600" cx="14630400"/>
  <p:notesSz cx="8229600" cy="14630400"/>
  <p:embeddedFontLst>
    <p:embeddedFont>
      <p:font typeface="Prompt Medium"/>
      <p:regular r:id="rId31"/>
      <p:bold r:id="rId32"/>
      <p:italic r:id="rId33"/>
      <p:boldItalic r:id="rId34"/>
    </p:embeddedFont>
    <p:embeddedFont>
      <p:font typeface="Mukta Light"/>
      <p:regular r:id="rId35"/>
      <p:bold r:id="rId36"/>
    </p:embeddedFont>
    <p:embeddedFont>
      <p:font typeface="Mukta"/>
      <p:regular r:id="rId37"/>
      <p:bold r:id="rId38"/>
    </p:embeddedFont>
    <p:embeddedFont>
      <p:font typeface="Prompt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rompt-bold.fntdata"/><Relationship Id="rId20" Type="http://schemas.openxmlformats.org/officeDocument/2006/relationships/slide" Target="slides/slide16.xml"/><Relationship Id="rId42" Type="http://schemas.openxmlformats.org/officeDocument/2006/relationships/font" Target="fonts/Prompt-boldItalic.fntdata"/><Relationship Id="rId41" Type="http://schemas.openxmlformats.org/officeDocument/2006/relationships/font" Target="fonts/Prompt-italic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PromptMedium-regular.fntdata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PromptMedium-italic.fntdata"/><Relationship Id="rId10" Type="http://schemas.openxmlformats.org/officeDocument/2006/relationships/slide" Target="slides/slide6.xml"/><Relationship Id="rId32" Type="http://schemas.openxmlformats.org/officeDocument/2006/relationships/font" Target="fonts/PromptMedium-bold.fntdata"/><Relationship Id="rId13" Type="http://schemas.openxmlformats.org/officeDocument/2006/relationships/slide" Target="slides/slide9.xml"/><Relationship Id="rId35" Type="http://schemas.openxmlformats.org/officeDocument/2006/relationships/font" Target="fonts/MuktaLight-regular.fntdata"/><Relationship Id="rId12" Type="http://schemas.openxmlformats.org/officeDocument/2006/relationships/slide" Target="slides/slide8.xml"/><Relationship Id="rId34" Type="http://schemas.openxmlformats.org/officeDocument/2006/relationships/font" Target="fonts/PromptMedium-boldItalic.fntdata"/><Relationship Id="rId15" Type="http://schemas.openxmlformats.org/officeDocument/2006/relationships/slide" Target="slides/slide11.xml"/><Relationship Id="rId37" Type="http://schemas.openxmlformats.org/officeDocument/2006/relationships/font" Target="fonts/Mukta-regular.fntdata"/><Relationship Id="rId14" Type="http://schemas.openxmlformats.org/officeDocument/2006/relationships/slide" Target="slides/slide10.xml"/><Relationship Id="rId36" Type="http://schemas.openxmlformats.org/officeDocument/2006/relationships/font" Target="fonts/MuktaLight-bold.fntdata"/><Relationship Id="rId17" Type="http://schemas.openxmlformats.org/officeDocument/2006/relationships/slide" Target="slides/slide13.xml"/><Relationship Id="rId39" Type="http://schemas.openxmlformats.org/officeDocument/2006/relationships/font" Target="fonts/Prompt-regular.fntdata"/><Relationship Id="rId16" Type="http://schemas.openxmlformats.org/officeDocument/2006/relationships/slide" Target="slides/slide12.xml"/><Relationship Id="rId38" Type="http://schemas.openxmlformats.org/officeDocument/2006/relationships/font" Target="fonts/Mukta-bold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/>
              <a:t>‹#›</a:t>
            </a:fld>
            <a:endParaRPr b="0" i="0" sz="1200" u="none" cap="none" strike="noStrike"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" name="Google Shape;9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Dott. Andrea Michelazzi</a:t>
            </a:r>
            <a:endParaRPr/>
          </a:p>
        </p:txBody>
      </p:sp>
      <p:sp>
        <p:nvSpPr>
          <p:cNvPr id="92" name="Google Shape;92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1" name="Google Shape;28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4" name="Google Shape;354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9" name="Google Shape;36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6" name="Google Shape;386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4" name="Google Shape;424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7" name="Google Shape;447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3" name="Google Shape;463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Dott. Anderea Michelazzi</a:t>
            </a:r>
            <a:endParaRPr/>
          </a:p>
        </p:txBody>
      </p:sp>
      <p:sp>
        <p:nvSpPr>
          <p:cNvPr id="106" name="Google Shape;106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3" name="Google Shape;483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4" name="Google Shape;504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8" name="Google Shape;528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2" name="Google Shape;542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3" name="Google Shape;563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5" name="Google Shape;595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4" name="Google Shape;644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 master">
  <p:cSld name="Slide 1 master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1" name="Google Shape;11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0 master">
  <p:cSld name="Slide 10 master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8" name="Google Shape;38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1 master">
  <p:cSld name="Slide 11 master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1" name="Google Shape;41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2 master">
  <p:cSld name="Slide 12 mast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4" name="Google Shape;44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3 master">
  <p:cSld name="Slide 13 mast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7" name="Google Shape;47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4 master">
  <p:cSld name="Slide 14 mast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50" name="Google Shape;50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5 master">
  <p:cSld name="Slide 15 mast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53" name="Google Shape;53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6 master">
  <p:cSld name="Slide 16 mast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56" name="Google Shape;56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7 master">
  <p:cSld name="Slide 17 mast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59" name="Google Shape;59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8 master">
  <p:cSld name="Slide 18 master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62" name="Google Shape;62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9 master">
  <p:cSld name="Slide 19 master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65" name="Google Shape;65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2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 master">
  <p:cSld name="Slide 2 mast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4" name="Google Shape;14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0 master">
  <p:cSld name="Slide 20 master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68" name="Google Shape;68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2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1 master">
  <p:cSld name="Slide 21 master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71" name="Google Shape;71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2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2 master">
  <p:cSld name="Slide 22 master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74" name="Google Shape;74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2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3 master">
  <p:cSld name="Slide 23 master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77" name="Google Shape;77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2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4 master">
  <p:cSld name="Slide 24 master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80" name="Google Shape;80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2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5 master">
  <p:cSld name="Slide 25 master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83" name="Google Shape;83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2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6 master">
  <p:cSld name="Slide 26 master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86" name="Google Shape;86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2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3 master">
  <p:cSld name="Slide 3 mast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7" name="Google Shape;17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4 master">
  <p:cSld name="Slide 4 mast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0" name="Google Shape;20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5 master">
  <p:cSld name="Slide 5 mast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3" name="Google Shape;23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6 master">
  <p:cSld name="Slide 6 mast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6" name="Google Shape;26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7 master">
  <p:cSld name="Slide 7 mast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9" name="Google Shape;29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8 master">
  <p:cSld name="Slide 8 mast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2" name="Google Shape;32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9 master">
  <p:cSld name="Slide 9 mast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5" name="Google Shape;35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theme" Target="../theme/theme1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2.png"/><Relationship Id="rId4" Type="http://schemas.openxmlformats.org/officeDocument/2006/relationships/image" Target="../media/image37.png"/><Relationship Id="rId5" Type="http://schemas.openxmlformats.org/officeDocument/2006/relationships/image" Target="../media/image3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Relationship Id="rId4" Type="http://schemas.openxmlformats.org/officeDocument/2006/relationships/image" Target="../media/image16.png"/><Relationship Id="rId5" Type="http://schemas.openxmlformats.org/officeDocument/2006/relationships/image" Target="../media/image21.png"/><Relationship Id="rId6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1.png"/><Relationship Id="rId4" Type="http://schemas.openxmlformats.org/officeDocument/2006/relationships/image" Target="../media/image40.png"/><Relationship Id="rId5" Type="http://schemas.openxmlformats.org/officeDocument/2006/relationships/image" Target="../media/image44.png"/><Relationship Id="rId6" Type="http://schemas.openxmlformats.org/officeDocument/2006/relationships/image" Target="../media/image1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Relationship Id="rId4" Type="http://schemas.openxmlformats.org/officeDocument/2006/relationships/image" Target="../media/image16.png"/><Relationship Id="rId5" Type="http://schemas.openxmlformats.org/officeDocument/2006/relationships/image" Target="../media/image21.png"/><Relationship Id="rId6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Relationship Id="rId4" Type="http://schemas.openxmlformats.org/officeDocument/2006/relationships/image" Target="../media/image20.png"/><Relationship Id="rId5" Type="http://schemas.openxmlformats.org/officeDocument/2006/relationships/image" Target="../media/image29.png"/><Relationship Id="rId6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94" name="Google Shape;9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9"/>
          <p:cNvSpPr/>
          <p:nvPr/>
        </p:nvSpPr>
        <p:spPr>
          <a:xfrm>
            <a:off x="6367462" y="2734032"/>
            <a:ext cx="1531382" cy="414099"/>
          </a:xfrm>
          <a:prstGeom prst="roundRect">
            <a:avLst>
              <a:gd fmla="val 17875" name="adj"/>
            </a:avLst>
          </a:prstGeom>
          <a:solidFill>
            <a:srgbClr val="321A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9"/>
          <p:cNvSpPr/>
          <p:nvPr/>
        </p:nvSpPr>
        <p:spPr>
          <a:xfrm>
            <a:off x="6499622" y="2800112"/>
            <a:ext cx="1267063" cy="2819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962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350"/>
              <a:buFont typeface="Mukta"/>
              <a:buNone/>
            </a:pPr>
            <a:r>
              <a:rPr b="0" i="0" lang="en-US" sz="13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RIFORMA PENALE</a:t>
            </a:r>
            <a:endParaRPr b="0" i="0" sz="1350" u="none" cap="none" strike="noStrike"/>
          </a:p>
        </p:txBody>
      </p:sp>
      <p:sp>
        <p:nvSpPr>
          <p:cNvPr id="97" name="Google Shape;97;p29"/>
          <p:cNvSpPr/>
          <p:nvPr/>
        </p:nvSpPr>
        <p:spPr>
          <a:xfrm>
            <a:off x="8008977" y="2726412"/>
            <a:ext cx="2142292" cy="429339"/>
          </a:xfrm>
          <a:prstGeom prst="roundRect">
            <a:avLst>
              <a:gd fmla="val 17240" name="adj"/>
            </a:avLst>
          </a:prstGeom>
          <a:noFill/>
          <a:ln cap="flat" cmpd="sng" w="9525">
            <a:solidFill>
              <a:srgbClr val="A95B9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29"/>
          <p:cNvSpPr/>
          <p:nvPr/>
        </p:nvSpPr>
        <p:spPr>
          <a:xfrm>
            <a:off x="8148757" y="2800112"/>
            <a:ext cx="1862733" cy="2819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962"/>
              </a:lnSpc>
              <a:spcBef>
                <a:spcPts val="0"/>
              </a:spcBef>
              <a:spcAft>
                <a:spcPts val="0"/>
              </a:spcAft>
              <a:buClr>
                <a:srgbClr val="A95B95"/>
              </a:buClr>
              <a:buSzPts val="1350"/>
              <a:buFont typeface="Mukta"/>
              <a:buNone/>
            </a:pPr>
            <a:r>
              <a:rPr b="0" i="0" lang="en-US" sz="1350" u="none" cap="none" strike="noStrike">
                <a:solidFill>
                  <a:srgbClr val="A95B95"/>
                </a:solidFill>
                <a:latin typeface="Mukta"/>
                <a:ea typeface="Mukta"/>
                <a:cs typeface="Mukta"/>
                <a:sym typeface="Mukta"/>
              </a:rPr>
              <a:t>DIRITTO COSTITUZIONALE</a:t>
            </a:r>
            <a:endParaRPr b="0" i="0" sz="1350" u="none" cap="none" strike="noStrike"/>
          </a:p>
        </p:txBody>
      </p:sp>
      <p:sp>
        <p:nvSpPr>
          <p:cNvPr id="99" name="Google Shape;99;p29"/>
          <p:cNvSpPr/>
          <p:nvPr/>
        </p:nvSpPr>
        <p:spPr>
          <a:xfrm>
            <a:off x="6367462" y="3243858"/>
            <a:ext cx="7381875" cy="12239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675"/>
              </a:lnSpc>
              <a:spcBef>
                <a:spcPts val="0"/>
              </a:spcBef>
              <a:spcAft>
                <a:spcPts val="0"/>
              </a:spcAft>
              <a:buClr>
                <a:srgbClr val="C6BFEE"/>
              </a:buClr>
              <a:buSzPts val="3850"/>
              <a:buFont typeface="Prompt"/>
              <a:buNone/>
            </a:pPr>
            <a:r>
              <a:rPr b="0" i="0" lang="en-US" sz="3850" u="none" cap="none" strike="noStrike">
                <a:solidFill>
                  <a:srgbClr val="C6BFEE"/>
                </a:solidFill>
                <a:latin typeface="Prompt"/>
                <a:ea typeface="Prompt"/>
                <a:cs typeface="Prompt"/>
                <a:sym typeface="Prompt"/>
              </a:rPr>
              <a:t>Riforma del Sistema Sanzionatorio Penale</a:t>
            </a:r>
            <a:endParaRPr b="0" i="0" sz="3850" u="none" cap="none" strike="noStrike"/>
          </a:p>
        </p:txBody>
      </p:sp>
      <p:sp>
        <p:nvSpPr>
          <p:cNvPr id="100" name="Google Shape;100;p29"/>
          <p:cNvSpPr/>
          <p:nvPr/>
        </p:nvSpPr>
        <p:spPr>
          <a:xfrm>
            <a:off x="6367462" y="4798219"/>
            <a:ext cx="7381875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Superamento del doppio binario e introduzione della sanzione penale unitaria — Relazione illustrativa e Schema di riforma del Codice penale</a:t>
            </a:r>
            <a:endParaRPr b="0" i="0" sz="1700" u="none" cap="none" strike="noStrike"/>
          </a:p>
        </p:txBody>
      </p:sp>
      <p:sp>
        <p:nvSpPr>
          <p:cNvPr id="101" name="Google Shape;101;p29"/>
          <p:cNvSpPr txBox="1"/>
          <p:nvPr/>
        </p:nvSpPr>
        <p:spPr>
          <a:xfrm>
            <a:off x="6181125" y="7217275"/>
            <a:ext cx="235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FF"/>
                </a:solidFill>
              </a:rPr>
              <a:t>Dott. Andrea Michelazzi</a:t>
            </a:r>
            <a:endParaRPr>
              <a:solidFill>
                <a:srgbClr val="FF00FF"/>
              </a:solidFill>
            </a:endParaRPr>
          </a:p>
        </p:txBody>
      </p:sp>
      <p:sp>
        <p:nvSpPr>
          <p:cNvPr id="102" name="Google Shape;102;p29"/>
          <p:cNvSpPr txBox="1"/>
          <p:nvPr/>
        </p:nvSpPr>
        <p:spPr>
          <a:xfrm>
            <a:off x="6419325" y="1333900"/>
            <a:ext cx="695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AAndreaDott. Andrea Michlazziaaaa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63" name="Google Shape;26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8"/>
          <p:cNvSpPr/>
          <p:nvPr/>
        </p:nvSpPr>
        <p:spPr>
          <a:xfrm>
            <a:off x="776168" y="1270278"/>
            <a:ext cx="5085636" cy="538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373"/>
              </a:lnSpc>
              <a:spcBef>
                <a:spcPts val="0"/>
              </a:spcBef>
              <a:spcAft>
                <a:spcPts val="0"/>
              </a:spcAft>
              <a:buClr>
                <a:srgbClr val="C6BFEE"/>
              </a:buClr>
              <a:buSzPts val="3350"/>
              <a:buFont typeface="Prompt"/>
              <a:buNone/>
            </a:pPr>
            <a:r>
              <a:rPr b="0" i="0" lang="en-US" sz="3350" u="none" cap="none" strike="noStrike">
                <a:solidFill>
                  <a:srgbClr val="C6BFEE"/>
                </a:solidFill>
                <a:latin typeface="Prompt"/>
                <a:ea typeface="Prompt"/>
                <a:cs typeface="Prompt"/>
                <a:sym typeface="Prompt"/>
              </a:rPr>
              <a:t>Coerenza Costituzionale</a:t>
            </a:r>
            <a:endParaRPr b="0" i="0" sz="3350" u="none" cap="none" strike="noStrike"/>
          </a:p>
        </p:txBody>
      </p:sp>
      <p:sp>
        <p:nvSpPr>
          <p:cNvPr id="265" name="Google Shape;265;p38"/>
          <p:cNvSpPr/>
          <p:nvPr/>
        </p:nvSpPr>
        <p:spPr>
          <a:xfrm>
            <a:off x="776168" y="2065615"/>
            <a:ext cx="7591663" cy="583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500"/>
              <a:buFont typeface="Mukta"/>
              <a:buNone/>
            </a:pPr>
            <a:r>
              <a:rPr b="0" i="0" lang="en-US" sz="15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Il nuovo modello rafforza i principi fondamentali dell'ordinamento costituzionale italiano, risolvendo le tensioni generate dal sistema del doppio binario.</a:t>
            </a:r>
            <a:endParaRPr b="0" i="0" sz="1500" u="none" cap="none" strike="noStrike"/>
          </a:p>
        </p:txBody>
      </p:sp>
      <p:sp>
        <p:nvSpPr>
          <p:cNvPr id="266" name="Google Shape;266;p38"/>
          <p:cNvSpPr/>
          <p:nvPr/>
        </p:nvSpPr>
        <p:spPr>
          <a:xfrm>
            <a:off x="776168" y="2841784"/>
            <a:ext cx="2416612" cy="2557224"/>
          </a:xfrm>
          <a:prstGeom prst="roundRect">
            <a:avLst>
              <a:gd fmla="val 3373" name="adj"/>
            </a:avLst>
          </a:prstGeom>
          <a:solidFill>
            <a:srgbClr val="0B0C23">
              <a:alpha val="94901"/>
            </a:srgbClr>
          </a:solidFill>
          <a:ln cap="flat" cmpd="sng" w="22850">
            <a:solidFill>
              <a:srgbClr val="6D45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8"/>
          <p:cNvSpPr/>
          <p:nvPr/>
        </p:nvSpPr>
        <p:spPr>
          <a:xfrm>
            <a:off x="992981" y="3058597"/>
            <a:ext cx="1982986" cy="5388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650"/>
              <a:buFont typeface="Prompt"/>
              <a:buNone/>
            </a:pPr>
            <a:r>
              <a:rPr b="0" i="0" lang="en-US" sz="165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Responsabilità Penale Personale</a:t>
            </a:r>
            <a:endParaRPr b="0" i="0" sz="1650" u="none" cap="none" strike="noStrike"/>
          </a:p>
        </p:txBody>
      </p:sp>
      <p:sp>
        <p:nvSpPr>
          <p:cNvPr id="268" name="Google Shape;268;p38"/>
          <p:cNvSpPr/>
          <p:nvPr/>
        </p:nvSpPr>
        <p:spPr>
          <a:xfrm>
            <a:off x="992981" y="3699986"/>
            <a:ext cx="1982986" cy="14597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500"/>
              <a:buFont typeface="Mukta"/>
              <a:buNone/>
            </a:pPr>
            <a:r>
              <a:rPr b="0" i="0" lang="en-US" sz="15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Art. 27 Cost.: la pena è conseguenza esclusiva della responsabilità personale per il fatto, non di prognosi future</a:t>
            </a:r>
            <a:endParaRPr b="0" i="0" sz="1500" u="none" cap="none" strike="noStrike"/>
          </a:p>
        </p:txBody>
      </p:sp>
      <p:sp>
        <p:nvSpPr>
          <p:cNvPr id="269" name="Google Shape;269;p38"/>
          <p:cNvSpPr/>
          <p:nvPr/>
        </p:nvSpPr>
        <p:spPr>
          <a:xfrm>
            <a:off x="3363635" y="2841784"/>
            <a:ext cx="2416612" cy="2557224"/>
          </a:xfrm>
          <a:prstGeom prst="roundRect">
            <a:avLst>
              <a:gd fmla="val 3373" name="adj"/>
            </a:avLst>
          </a:prstGeom>
          <a:solidFill>
            <a:srgbClr val="0B0C23">
              <a:alpha val="94901"/>
            </a:srgbClr>
          </a:solidFill>
          <a:ln cap="flat" cmpd="sng" w="22850">
            <a:solidFill>
              <a:srgbClr val="6D45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38"/>
          <p:cNvSpPr/>
          <p:nvPr/>
        </p:nvSpPr>
        <p:spPr>
          <a:xfrm>
            <a:off x="3580448" y="3058597"/>
            <a:ext cx="1982986" cy="2694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650"/>
              <a:buFont typeface="Prompt"/>
              <a:buNone/>
            </a:pPr>
            <a:r>
              <a:rPr b="0" i="0" lang="en-US" sz="165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Proporzionalità</a:t>
            </a:r>
            <a:endParaRPr b="0" i="0" sz="1650" u="none" cap="none" strike="noStrike"/>
          </a:p>
        </p:txBody>
      </p:sp>
      <p:sp>
        <p:nvSpPr>
          <p:cNvPr id="271" name="Google Shape;271;p38"/>
          <p:cNvSpPr/>
          <p:nvPr/>
        </p:nvSpPr>
        <p:spPr>
          <a:xfrm>
            <a:off x="3580448" y="3430548"/>
            <a:ext cx="1982986" cy="17516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500"/>
              <a:buFont typeface="Mukta"/>
              <a:buNone/>
            </a:pPr>
            <a:r>
              <a:rPr b="0" i="0" lang="en-US" sz="15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Nessuna risposta punitiva può eccedere il limite della colpevolezza per il fatto, nemmeno in nome della prevenzione speciale</a:t>
            </a:r>
            <a:endParaRPr b="0" i="0" sz="1500" u="none" cap="none" strike="noStrike"/>
          </a:p>
        </p:txBody>
      </p:sp>
      <p:sp>
        <p:nvSpPr>
          <p:cNvPr id="272" name="Google Shape;272;p38"/>
          <p:cNvSpPr/>
          <p:nvPr/>
        </p:nvSpPr>
        <p:spPr>
          <a:xfrm>
            <a:off x="5951101" y="2841784"/>
            <a:ext cx="2416731" cy="2557224"/>
          </a:xfrm>
          <a:prstGeom prst="roundRect">
            <a:avLst>
              <a:gd fmla="val 3373" name="adj"/>
            </a:avLst>
          </a:prstGeom>
          <a:solidFill>
            <a:srgbClr val="0B0C23">
              <a:alpha val="94901"/>
            </a:srgbClr>
          </a:solidFill>
          <a:ln cap="flat" cmpd="sng" w="22850">
            <a:solidFill>
              <a:srgbClr val="6D45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38"/>
          <p:cNvSpPr/>
          <p:nvPr/>
        </p:nvSpPr>
        <p:spPr>
          <a:xfrm>
            <a:off x="6167914" y="3058597"/>
            <a:ext cx="1983105" cy="2694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650"/>
              <a:buFont typeface="Prompt"/>
              <a:buNone/>
            </a:pPr>
            <a:r>
              <a:rPr b="0" i="0" lang="en-US" sz="165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Determinatezza</a:t>
            </a:r>
            <a:endParaRPr b="0" i="0" sz="1650" u="none" cap="none" strike="noStrike"/>
          </a:p>
        </p:txBody>
      </p:sp>
      <p:sp>
        <p:nvSpPr>
          <p:cNvPr id="274" name="Google Shape;274;p38"/>
          <p:cNvSpPr/>
          <p:nvPr/>
        </p:nvSpPr>
        <p:spPr>
          <a:xfrm>
            <a:off x="6167914" y="3430548"/>
            <a:ext cx="1983105" cy="17516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500"/>
              <a:buFont typeface="Mukta"/>
              <a:buNone/>
            </a:pPr>
            <a:r>
              <a:rPr b="0" i="0" lang="en-US" sz="15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Ogni limitazione della libertà personale deve avere durata determinata, in conformità all'art. 13 Cost.</a:t>
            </a:r>
            <a:endParaRPr b="0" i="0" sz="1500" u="none" cap="none" strike="noStrike"/>
          </a:p>
        </p:txBody>
      </p:sp>
      <p:sp>
        <p:nvSpPr>
          <p:cNvPr id="275" name="Google Shape;275;p38"/>
          <p:cNvSpPr/>
          <p:nvPr/>
        </p:nvSpPr>
        <p:spPr>
          <a:xfrm>
            <a:off x="776168" y="5569863"/>
            <a:ext cx="7591663" cy="1389459"/>
          </a:xfrm>
          <a:prstGeom prst="roundRect">
            <a:avLst>
              <a:gd fmla="val 5866" name="adj"/>
            </a:avLst>
          </a:prstGeom>
          <a:solidFill>
            <a:srgbClr val="0B0C23">
              <a:alpha val="94901"/>
            </a:srgbClr>
          </a:solidFill>
          <a:ln cap="flat" cmpd="sng" w="22850">
            <a:solidFill>
              <a:srgbClr val="6D45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8"/>
          <p:cNvSpPr/>
          <p:nvPr/>
        </p:nvSpPr>
        <p:spPr>
          <a:xfrm>
            <a:off x="992981" y="5786676"/>
            <a:ext cx="2307193" cy="2694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650"/>
              <a:buFont typeface="Prompt"/>
              <a:buNone/>
            </a:pPr>
            <a:r>
              <a:rPr b="0" i="0" lang="en-US" sz="165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Divieto di Presunzioni</a:t>
            </a:r>
            <a:endParaRPr b="0" i="0" sz="1650" u="none" cap="none" strike="noStrike"/>
          </a:p>
        </p:txBody>
      </p:sp>
      <p:sp>
        <p:nvSpPr>
          <p:cNvPr id="277" name="Google Shape;277;p38"/>
          <p:cNvSpPr/>
          <p:nvPr/>
        </p:nvSpPr>
        <p:spPr>
          <a:xfrm>
            <a:off x="992981" y="6158627"/>
            <a:ext cx="7158038" cy="583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500"/>
              <a:buFont typeface="Mukta"/>
              <a:buNone/>
            </a:pPr>
            <a:r>
              <a:rPr b="0" i="0" lang="en-US" sz="15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Eliminazione dei trattamenti fondati su condizioni patologiche o categorie diagnostiche prive di incidenza funzionale accertata</a:t>
            </a:r>
            <a:endParaRPr b="0" i="0" sz="1500" u="none" cap="none" strike="noStrike"/>
          </a:p>
        </p:txBody>
      </p:sp>
      <p:sp>
        <p:nvSpPr>
          <p:cNvPr id="278" name="Google Shape;278;p38"/>
          <p:cNvSpPr txBox="1"/>
          <p:nvPr/>
        </p:nvSpPr>
        <p:spPr>
          <a:xfrm>
            <a:off x="3363625" y="7669850"/>
            <a:ext cx="249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FF"/>
                </a:solidFill>
              </a:rPr>
              <a:t>Dott. Andrea Michelazzi</a:t>
            </a:r>
            <a:endParaRPr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9"/>
          <p:cNvSpPr/>
          <p:nvPr/>
        </p:nvSpPr>
        <p:spPr>
          <a:xfrm>
            <a:off x="881063" y="855464"/>
            <a:ext cx="6971467" cy="6119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675"/>
              </a:lnSpc>
              <a:spcBef>
                <a:spcPts val="0"/>
              </a:spcBef>
              <a:spcAft>
                <a:spcPts val="0"/>
              </a:spcAft>
              <a:buClr>
                <a:srgbClr val="C6BFEE"/>
              </a:buClr>
              <a:buSzPts val="3850"/>
              <a:buFont typeface="Prompt"/>
              <a:buNone/>
            </a:pPr>
            <a:r>
              <a:rPr b="0" i="0" lang="en-US" sz="3850" u="none" cap="none" strike="noStrike">
                <a:solidFill>
                  <a:srgbClr val="C6BFEE"/>
                </a:solidFill>
                <a:latin typeface="Prompt"/>
                <a:ea typeface="Prompt"/>
                <a:cs typeface="Prompt"/>
                <a:sym typeface="Prompt"/>
              </a:rPr>
              <a:t>Effetti Sistemici della Riforma</a:t>
            </a:r>
            <a:endParaRPr b="0" i="0" sz="3850" u="none" cap="none" strike="noStrike"/>
          </a:p>
        </p:txBody>
      </p:sp>
      <p:sp>
        <p:nvSpPr>
          <p:cNvPr id="285" name="Google Shape;285;p39"/>
          <p:cNvSpPr/>
          <p:nvPr/>
        </p:nvSpPr>
        <p:spPr>
          <a:xfrm>
            <a:off x="881063" y="1907977"/>
            <a:ext cx="12868275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Il superamento del doppio binario produce effetti sistemici che ridisegnano l'architettura complessiva del diritto penale italiano.</a:t>
            </a:r>
            <a:endParaRPr b="0" i="0" sz="1700" u="none" cap="none" strike="noStrike"/>
          </a:p>
        </p:txBody>
      </p:sp>
      <p:sp>
        <p:nvSpPr>
          <p:cNvPr id="286" name="Google Shape;286;p39"/>
          <p:cNvSpPr/>
          <p:nvPr/>
        </p:nvSpPr>
        <p:spPr>
          <a:xfrm>
            <a:off x="881063" y="2508171"/>
            <a:ext cx="6324005" cy="1598771"/>
          </a:xfrm>
          <a:prstGeom prst="roundRect">
            <a:avLst>
              <a:gd fmla="val 5787" name="adj"/>
            </a:avLst>
          </a:prstGeom>
          <a:solidFill>
            <a:srgbClr val="542C49"/>
          </a:solidFill>
          <a:ln cap="flat" cmpd="sng" w="9525">
            <a:solidFill>
              <a:srgbClr val="6D45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9"/>
          <p:cNvSpPr/>
          <p:nvPr/>
        </p:nvSpPr>
        <p:spPr>
          <a:xfrm>
            <a:off x="1108948" y="2736056"/>
            <a:ext cx="3149203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Unificazione Sanzionatoria</a:t>
            </a:r>
            <a:endParaRPr b="0" i="0" sz="1900" u="none" cap="none" strike="noStrike"/>
          </a:p>
        </p:txBody>
      </p:sp>
      <p:sp>
        <p:nvSpPr>
          <p:cNvPr id="288" name="Google Shape;288;p39"/>
          <p:cNvSpPr/>
          <p:nvPr/>
        </p:nvSpPr>
        <p:spPr>
          <a:xfrm>
            <a:off x="1108948" y="3174206"/>
            <a:ext cx="5868233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Risposta sanzionatoria unica per ogni reato, eliminando la coesistenza di pena e misura di sicurezza</a:t>
            </a:r>
            <a:endParaRPr b="0" i="0" sz="1700" u="none" cap="none" strike="noStrike"/>
          </a:p>
        </p:txBody>
      </p:sp>
      <p:sp>
        <p:nvSpPr>
          <p:cNvPr id="289" name="Google Shape;289;p39"/>
          <p:cNvSpPr/>
          <p:nvPr/>
        </p:nvSpPr>
        <p:spPr>
          <a:xfrm>
            <a:off x="7425333" y="2508171"/>
            <a:ext cx="6324005" cy="1598771"/>
          </a:xfrm>
          <a:prstGeom prst="roundRect">
            <a:avLst>
              <a:gd fmla="val 5787" name="adj"/>
            </a:avLst>
          </a:prstGeom>
          <a:solidFill>
            <a:srgbClr val="542C49"/>
          </a:solidFill>
          <a:ln cap="flat" cmpd="sng" w="9525">
            <a:solidFill>
              <a:srgbClr val="6D45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39"/>
          <p:cNvSpPr/>
          <p:nvPr/>
        </p:nvSpPr>
        <p:spPr>
          <a:xfrm>
            <a:off x="7653218" y="2736056"/>
            <a:ext cx="3985022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Fine delle Sanzioni Indeterminate</a:t>
            </a:r>
            <a:endParaRPr b="0" i="0" sz="1900" u="none" cap="none" strike="noStrike"/>
          </a:p>
        </p:txBody>
      </p:sp>
      <p:sp>
        <p:nvSpPr>
          <p:cNvPr id="291" name="Google Shape;291;p39"/>
          <p:cNvSpPr/>
          <p:nvPr/>
        </p:nvSpPr>
        <p:spPr>
          <a:xfrm>
            <a:off x="7653218" y="3174206"/>
            <a:ext cx="5868233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Eliminazione delle sanzioni a tempo indeterminato, incompatibili con il principio di proporzionalità e l'art. 13 Cost.</a:t>
            </a:r>
            <a:endParaRPr b="0" i="0" sz="1700" u="none" cap="none" strike="noStrike"/>
          </a:p>
        </p:txBody>
      </p:sp>
      <p:sp>
        <p:nvSpPr>
          <p:cNvPr id="292" name="Google Shape;292;p39"/>
          <p:cNvSpPr/>
          <p:nvPr/>
        </p:nvSpPr>
        <p:spPr>
          <a:xfrm>
            <a:off x="881063" y="4327208"/>
            <a:ext cx="6324005" cy="1598771"/>
          </a:xfrm>
          <a:prstGeom prst="roundRect">
            <a:avLst>
              <a:gd fmla="val 5787" name="adj"/>
            </a:avLst>
          </a:prstGeom>
          <a:solidFill>
            <a:srgbClr val="542C49"/>
          </a:solidFill>
          <a:ln cap="flat" cmpd="sng" w="9525">
            <a:solidFill>
              <a:srgbClr val="6D45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39"/>
          <p:cNvSpPr/>
          <p:nvPr/>
        </p:nvSpPr>
        <p:spPr>
          <a:xfrm>
            <a:off x="1108948" y="4555093"/>
            <a:ext cx="2447687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Centralità del Fatto</a:t>
            </a:r>
            <a:endParaRPr b="0" i="0" sz="1900" u="none" cap="none" strike="noStrike"/>
          </a:p>
        </p:txBody>
      </p:sp>
      <p:sp>
        <p:nvSpPr>
          <p:cNvPr id="294" name="Google Shape;294;p39"/>
          <p:cNvSpPr/>
          <p:nvPr/>
        </p:nvSpPr>
        <p:spPr>
          <a:xfrm>
            <a:off x="1108948" y="4993243"/>
            <a:ext cx="5868233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Centralità del giudizio sul fatto e sulla persona nel momento della commissione, non su prognosi future di pericolosità</a:t>
            </a:r>
            <a:endParaRPr b="0" i="0" sz="1700" u="none" cap="none" strike="noStrike"/>
          </a:p>
        </p:txBody>
      </p:sp>
      <p:sp>
        <p:nvSpPr>
          <p:cNvPr id="295" name="Google Shape;295;p39"/>
          <p:cNvSpPr/>
          <p:nvPr/>
        </p:nvSpPr>
        <p:spPr>
          <a:xfrm>
            <a:off x="7425333" y="4327208"/>
            <a:ext cx="6324005" cy="1598771"/>
          </a:xfrm>
          <a:prstGeom prst="roundRect">
            <a:avLst>
              <a:gd fmla="val 5787" name="adj"/>
            </a:avLst>
          </a:prstGeom>
          <a:solidFill>
            <a:srgbClr val="542C49"/>
          </a:solidFill>
          <a:ln cap="flat" cmpd="sng" w="9525">
            <a:solidFill>
              <a:srgbClr val="6D45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9"/>
          <p:cNvSpPr/>
          <p:nvPr/>
        </p:nvSpPr>
        <p:spPr>
          <a:xfrm>
            <a:off x="7653218" y="4555093"/>
            <a:ext cx="2902387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Riduzione delle Tensioni</a:t>
            </a:r>
            <a:endParaRPr b="0" i="0" sz="1900" u="none" cap="none" strike="noStrike"/>
          </a:p>
        </p:txBody>
      </p:sp>
      <p:sp>
        <p:nvSpPr>
          <p:cNvPr id="297" name="Google Shape;297;p39"/>
          <p:cNvSpPr/>
          <p:nvPr/>
        </p:nvSpPr>
        <p:spPr>
          <a:xfrm>
            <a:off x="7653218" y="4993243"/>
            <a:ext cx="5868233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Riduzione delle tensioni tra diritto penale e diritto sanitario, con chiara delimitazione degli ambiti di intervento</a:t>
            </a:r>
            <a:endParaRPr b="0" i="0" sz="1700" u="none" cap="none" strike="noStrike"/>
          </a:p>
        </p:txBody>
      </p:sp>
      <p:sp>
        <p:nvSpPr>
          <p:cNvPr id="298" name="Google Shape;298;p39"/>
          <p:cNvSpPr/>
          <p:nvPr/>
        </p:nvSpPr>
        <p:spPr>
          <a:xfrm>
            <a:off x="1211461" y="6421517"/>
            <a:ext cx="12537877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La pena non è duplicata, ma modulata; non è sostituita, ma personalizzata; non è ampliata da categorie autonome, ma limitata dalla responsabilità personale.</a:t>
            </a:r>
            <a:endParaRPr b="0" i="0" sz="1700" u="none" cap="none" strike="noStrike"/>
          </a:p>
        </p:txBody>
      </p:sp>
      <p:sp>
        <p:nvSpPr>
          <p:cNvPr id="299" name="Google Shape;299;p39"/>
          <p:cNvSpPr/>
          <p:nvPr/>
        </p:nvSpPr>
        <p:spPr>
          <a:xfrm>
            <a:off x="881063" y="6173748"/>
            <a:ext cx="30480" cy="1200388"/>
          </a:xfrm>
          <a:prstGeom prst="rect">
            <a:avLst/>
          </a:prstGeom>
          <a:solidFill>
            <a:srgbClr val="A95B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39"/>
          <p:cNvSpPr txBox="1"/>
          <p:nvPr/>
        </p:nvSpPr>
        <p:spPr>
          <a:xfrm>
            <a:off x="5939550" y="7705575"/>
            <a:ext cx="2751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FF"/>
                </a:solidFill>
              </a:rPr>
              <a:t>Dott. Andrea Michelazzi</a:t>
            </a:r>
            <a:endParaRPr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06" name="Google Shape;306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0"/>
          <p:cNvSpPr/>
          <p:nvPr/>
        </p:nvSpPr>
        <p:spPr>
          <a:xfrm>
            <a:off x="6327815" y="781407"/>
            <a:ext cx="7461171" cy="11684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027"/>
              </a:lnSpc>
              <a:spcBef>
                <a:spcPts val="0"/>
              </a:spcBef>
              <a:spcAft>
                <a:spcPts val="0"/>
              </a:spcAft>
              <a:buClr>
                <a:srgbClr val="C6BFEE"/>
              </a:buClr>
              <a:buSzPts val="3650"/>
              <a:buFont typeface="Prompt"/>
              <a:buNone/>
            </a:pPr>
            <a:r>
              <a:rPr b="0" i="0" lang="en-US" sz="3650" u="none" cap="none" strike="noStrike">
                <a:solidFill>
                  <a:srgbClr val="C6BFEE"/>
                </a:solidFill>
                <a:latin typeface="Prompt"/>
                <a:ea typeface="Prompt"/>
                <a:cs typeface="Prompt"/>
                <a:sym typeface="Prompt"/>
              </a:rPr>
              <a:t>Conclusione della Relazione Illustrativa</a:t>
            </a:r>
            <a:endParaRPr b="0" i="0" sz="3650" u="none" cap="none" strike="noStrike"/>
          </a:p>
        </p:txBody>
      </p:sp>
      <p:sp>
        <p:nvSpPr>
          <p:cNvPr id="308" name="Google Shape;308;p40"/>
          <p:cNvSpPr/>
          <p:nvPr/>
        </p:nvSpPr>
        <p:spPr>
          <a:xfrm>
            <a:off x="6327815" y="2251115"/>
            <a:ext cx="7461171" cy="13158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454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650"/>
              <a:buFont typeface="Mukta"/>
              <a:buNone/>
            </a:pPr>
            <a:r>
              <a:rPr b="0" i="0" lang="en-US" sz="16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Il nuovo sistema afferma un principio fondamentale: la </a:t>
            </a:r>
            <a:r>
              <a:rPr b="1" i="0" lang="en-US" sz="16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libertà personale può essere compressa solo entro i limiti della colpevolezza per il fatto commesso</a:t>
            </a:r>
            <a:r>
              <a:rPr b="0" i="0" lang="en-US" sz="16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. Ogni esigenza di prevenzione, controllo o cura deve trovare attuazione all'interno di tale limite, mai al di fuori di esso.</a:t>
            </a:r>
            <a:endParaRPr b="0" i="0" sz="1650" u="none" cap="none" strike="noStrike"/>
          </a:p>
        </p:txBody>
      </p:sp>
      <p:sp>
        <p:nvSpPr>
          <p:cNvPr id="309" name="Google Shape;309;p40"/>
          <p:cNvSpPr/>
          <p:nvPr/>
        </p:nvSpPr>
        <p:spPr>
          <a:xfrm>
            <a:off x="6327815" y="3792974"/>
            <a:ext cx="7461171" cy="3655219"/>
          </a:xfrm>
          <a:prstGeom prst="roundRect">
            <a:avLst>
              <a:gd fmla="val 2417" name="adj"/>
            </a:avLst>
          </a:prstGeom>
          <a:solidFill>
            <a:srgbClr val="542C49"/>
          </a:solidFill>
          <a:ln cap="flat" cmpd="sng" w="9525">
            <a:solidFill>
              <a:srgbClr val="6D45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40"/>
          <p:cNvSpPr/>
          <p:nvPr/>
        </p:nvSpPr>
        <p:spPr>
          <a:xfrm>
            <a:off x="6335435" y="3800594"/>
            <a:ext cx="3722965" cy="2148959"/>
          </a:xfrm>
          <a:prstGeom prst="roundRect">
            <a:avLst>
              <a:gd fmla="val 4111" name="adj"/>
            </a:avLst>
          </a:prstGeom>
          <a:solidFill>
            <a:srgbClr val="542C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40"/>
          <p:cNvSpPr/>
          <p:nvPr/>
        </p:nvSpPr>
        <p:spPr>
          <a:xfrm>
            <a:off x="6545699" y="4010858"/>
            <a:ext cx="2519243" cy="2920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800"/>
              <a:buFont typeface="Prompt"/>
              <a:buNone/>
            </a:pPr>
            <a:r>
              <a:rPr b="0" i="0" lang="en-US" sz="18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Diritto Penale Unitario</a:t>
            </a:r>
            <a:endParaRPr b="0" i="0" sz="1800" u="none" cap="none" strike="noStrike"/>
          </a:p>
        </p:txBody>
      </p:sp>
      <p:sp>
        <p:nvSpPr>
          <p:cNvPr id="312" name="Google Shape;312;p40"/>
          <p:cNvSpPr/>
          <p:nvPr/>
        </p:nvSpPr>
        <p:spPr>
          <a:xfrm>
            <a:off x="6545699" y="4423410"/>
            <a:ext cx="3302437" cy="13158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454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650"/>
              <a:buFont typeface="Mukta"/>
              <a:buNone/>
            </a:pPr>
            <a:r>
              <a:rPr b="0" i="0" lang="en-US" sz="16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Superamento definitivo del doppio binario in favore di un sistema sanzionatorio coerente e privo di duplicazioni</a:t>
            </a:r>
            <a:endParaRPr b="0" i="0" sz="1650" u="none" cap="none" strike="noStrike"/>
          </a:p>
        </p:txBody>
      </p:sp>
      <p:sp>
        <p:nvSpPr>
          <p:cNvPr id="313" name="Google Shape;313;p40"/>
          <p:cNvSpPr/>
          <p:nvPr/>
        </p:nvSpPr>
        <p:spPr>
          <a:xfrm>
            <a:off x="10058400" y="3800594"/>
            <a:ext cx="3722965" cy="2148959"/>
          </a:xfrm>
          <a:prstGeom prst="rect">
            <a:avLst/>
          </a:prstGeom>
          <a:solidFill>
            <a:srgbClr val="542C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40"/>
          <p:cNvSpPr/>
          <p:nvPr/>
        </p:nvSpPr>
        <p:spPr>
          <a:xfrm>
            <a:off x="10058400" y="3800594"/>
            <a:ext cx="22860" cy="2148959"/>
          </a:xfrm>
          <a:prstGeom prst="roundRect">
            <a:avLst>
              <a:gd fmla="val 386491" name="adj"/>
            </a:avLst>
          </a:prstGeom>
          <a:solidFill>
            <a:srgbClr val="6D456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40"/>
          <p:cNvSpPr/>
          <p:nvPr/>
        </p:nvSpPr>
        <p:spPr>
          <a:xfrm>
            <a:off x="10268664" y="4010858"/>
            <a:ext cx="3235881" cy="2920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800"/>
              <a:buFont typeface="Prompt"/>
              <a:buNone/>
            </a:pPr>
            <a:r>
              <a:rPr b="0" i="0" lang="en-US" sz="18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Diritto Penale Proporzionato</a:t>
            </a:r>
            <a:endParaRPr b="0" i="0" sz="1800" u="none" cap="none" strike="noStrike"/>
          </a:p>
        </p:txBody>
      </p:sp>
      <p:sp>
        <p:nvSpPr>
          <p:cNvPr id="316" name="Google Shape;316;p40"/>
          <p:cNvSpPr/>
          <p:nvPr/>
        </p:nvSpPr>
        <p:spPr>
          <a:xfrm>
            <a:off x="10268664" y="4423410"/>
            <a:ext cx="3302437" cy="13158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454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650"/>
              <a:buFont typeface="Mukta"/>
              <a:buNone/>
            </a:pPr>
            <a:r>
              <a:rPr b="0" i="0" lang="en-US" sz="16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La sanzione è sempre commisurata alla colpevolezza per il fatto: nessuna risposta punitiva può eccedere tale misura</a:t>
            </a:r>
            <a:endParaRPr b="0" i="0" sz="1650" u="none" cap="none" strike="noStrike"/>
          </a:p>
        </p:txBody>
      </p:sp>
      <p:sp>
        <p:nvSpPr>
          <p:cNvPr id="317" name="Google Shape;317;p40"/>
          <p:cNvSpPr/>
          <p:nvPr/>
        </p:nvSpPr>
        <p:spPr>
          <a:xfrm>
            <a:off x="6335435" y="5949553"/>
            <a:ext cx="7445931" cy="1491020"/>
          </a:xfrm>
          <a:prstGeom prst="rect">
            <a:avLst/>
          </a:prstGeom>
          <a:solidFill>
            <a:srgbClr val="542C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40"/>
          <p:cNvSpPr/>
          <p:nvPr/>
        </p:nvSpPr>
        <p:spPr>
          <a:xfrm>
            <a:off x="6335435" y="5949553"/>
            <a:ext cx="7445931" cy="22860"/>
          </a:xfrm>
          <a:prstGeom prst="roundRect">
            <a:avLst>
              <a:gd fmla="val 386491" name="adj"/>
            </a:avLst>
          </a:prstGeom>
          <a:solidFill>
            <a:srgbClr val="6D456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40"/>
          <p:cNvSpPr/>
          <p:nvPr/>
        </p:nvSpPr>
        <p:spPr>
          <a:xfrm>
            <a:off x="6545699" y="6159818"/>
            <a:ext cx="3232547" cy="2920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800"/>
              <a:buFont typeface="Prompt"/>
              <a:buNone/>
            </a:pPr>
            <a:r>
              <a:rPr b="0" i="0" lang="en-US" sz="18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Diritto Penale Personalizzato</a:t>
            </a:r>
            <a:endParaRPr b="0" i="0" sz="1800" u="none" cap="none" strike="noStrike"/>
          </a:p>
        </p:txBody>
      </p:sp>
      <p:sp>
        <p:nvSpPr>
          <p:cNvPr id="320" name="Google Shape;320;p40"/>
          <p:cNvSpPr/>
          <p:nvPr/>
        </p:nvSpPr>
        <p:spPr>
          <a:xfrm>
            <a:off x="6545699" y="6572369"/>
            <a:ext cx="7025402" cy="6579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454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650"/>
              <a:buFont typeface="Mukta"/>
              <a:buNone/>
            </a:pPr>
            <a:r>
              <a:rPr b="0" i="0" lang="en-US" sz="16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L'esecuzione è modulata sulle esigenze individuali, ma sempre entro i limiti della sanzione determinata in sentenza</a:t>
            </a:r>
            <a:endParaRPr b="0" i="0" sz="1650" u="none" cap="none" strike="noStrike"/>
          </a:p>
        </p:txBody>
      </p:sp>
      <p:sp>
        <p:nvSpPr>
          <p:cNvPr id="321" name="Google Shape;321;p40"/>
          <p:cNvSpPr txBox="1"/>
          <p:nvPr/>
        </p:nvSpPr>
        <p:spPr>
          <a:xfrm>
            <a:off x="6957975" y="7674175"/>
            <a:ext cx="273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FF"/>
                </a:solidFill>
              </a:rPr>
              <a:t>Dott. Andrea Michelazzi</a:t>
            </a:r>
            <a:endParaRPr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1"/>
          <p:cNvSpPr/>
          <p:nvPr/>
        </p:nvSpPr>
        <p:spPr>
          <a:xfrm>
            <a:off x="881063" y="829985"/>
            <a:ext cx="1818918" cy="414099"/>
          </a:xfrm>
          <a:prstGeom prst="roundRect">
            <a:avLst>
              <a:gd fmla="val 17875" name="adj"/>
            </a:avLst>
          </a:prstGeom>
          <a:solidFill>
            <a:srgbClr val="321A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41"/>
          <p:cNvSpPr/>
          <p:nvPr/>
        </p:nvSpPr>
        <p:spPr>
          <a:xfrm>
            <a:off x="1013222" y="896064"/>
            <a:ext cx="1554599" cy="2819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962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350"/>
              <a:buFont typeface="Mukta"/>
              <a:buNone/>
            </a:pPr>
            <a:r>
              <a:rPr b="0" i="0" lang="en-US" sz="13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SCHEMA NORMATIVO</a:t>
            </a:r>
            <a:endParaRPr b="0" i="0" sz="1350" u="none" cap="none" strike="noStrike"/>
          </a:p>
        </p:txBody>
      </p:sp>
      <p:sp>
        <p:nvSpPr>
          <p:cNvPr id="329" name="Google Shape;329;p41"/>
          <p:cNvSpPr/>
          <p:nvPr/>
        </p:nvSpPr>
        <p:spPr>
          <a:xfrm>
            <a:off x="881063" y="1332190"/>
            <a:ext cx="8955286" cy="6119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675"/>
              </a:lnSpc>
              <a:spcBef>
                <a:spcPts val="0"/>
              </a:spcBef>
              <a:spcAft>
                <a:spcPts val="0"/>
              </a:spcAft>
              <a:buClr>
                <a:srgbClr val="C6BFEE"/>
              </a:buClr>
              <a:buSzPts val="3850"/>
              <a:buFont typeface="Prompt"/>
              <a:buNone/>
            </a:pPr>
            <a:r>
              <a:rPr b="0" i="0" lang="en-US" sz="3850" u="none" cap="none" strike="noStrike">
                <a:solidFill>
                  <a:srgbClr val="C6BFEE"/>
                </a:solidFill>
                <a:latin typeface="Prompt"/>
                <a:ea typeface="Prompt"/>
                <a:cs typeface="Prompt"/>
                <a:sym typeface="Prompt"/>
              </a:rPr>
              <a:t>Schema di Riforma del Codice Penale</a:t>
            </a:r>
            <a:endParaRPr b="0" i="0" sz="3850" u="none" cap="none" strike="noStrike"/>
          </a:p>
        </p:txBody>
      </p:sp>
      <p:sp>
        <p:nvSpPr>
          <p:cNvPr id="330" name="Google Shape;330;p41"/>
          <p:cNvSpPr/>
          <p:nvPr/>
        </p:nvSpPr>
        <p:spPr>
          <a:xfrm>
            <a:off x="881063" y="2274570"/>
            <a:ext cx="12868275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Capacità di colpa e unificazione della risposta sanzionatoria. Di seguito si propone una riformulazione organica orientata al superamento del doppio binario mediante introduzione della sanzione penale unitaria e abrogazione delle misure di sicurezza come categoria autonoma.</a:t>
            </a:r>
            <a:endParaRPr b="0" i="0" sz="1700" u="none" cap="none" strike="noStrike"/>
          </a:p>
        </p:txBody>
      </p:sp>
      <p:sp>
        <p:nvSpPr>
          <p:cNvPr id="331" name="Google Shape;331;p41"/>
          <p:cNvSpPr/>
          <p:nvPr/>
        </p:nvSpPr>
        <p:spPr>
          <a:xfrm>
            <a:off x="881063" y="3227189"/>
            <a:ext cx="220266" cy="2752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Prompt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01</a:t>
            </a:r>
            <a:endParaRPr b="0" i="0" sz="1700" u="none" cap="none" strike="noStrike"/>
          </a:p>
        </p:txBody>
      </p:sp>
      <p:sp>
        <p:nvSpPr>
          <p:cNvPr id="332" name="Google Shape;332;p41"/>
          <p:cNvSpPr/>
          <p:nvPr/>
        </p:nvSpPr>
        <p:spPr>
          <a:xfrm>
            <a:off x="881063" y="3571042"/>
            <a:ext cx="4142542" cy="30480"/>
          </a:xfrm>
          <a:prstGeom prst="rect">
            <a:avLst/>
          </a:prstGeom>
          <a:solidFill>
            <a:srgbClr val="A95B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41"/>
          <p:cNvSpPr/>
          <p:nvPr/>
        </p:nvSpPr>
        <p:spPr>
          <a:xfrm>
            <a:off x="881063" y="3742134"/>
            <a:ext cx="4025384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Art. 1 – Riformulazione art. 85 c.p.</a:t>
            </a:r>
            <a:endParaRPr b="0" i="0" sz="1900" u="none" cap="none" strike="noStrike"/>
          </a:p>
        </p:txBody>
      </p:sp>
      <p:sp>
        <p:nvSpPr>
          <p:cNvPr id="334" name="Google Shape;334;p41"/>
          <p:cNvSpPr/>
          <p:nvPr/>
        </p:nvSpPr>
        <p:spPr>
          <a:xfrm>
            <a:off x="881063" y="4180284"/>
            <a:ext cx="4142542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Colpevolezza e capacità di colpa come elemento strutturale</a:t>
            </a:r>
            <a:endParaRPr b="0" i="0" sz="1700" u="none" cap="none" strike="noStrike"/>
          </a:p>
        </p:txBody>
      </p:sp>
      <p:sp>
        <p:nvSpPr>
          <p:cNvPr id="335" name="Google Shape;335;p41"/>
          <p:cNvSpPr/>
          <p:nvPr/>
        </p:nvSpPr>
        <p:spPr>
          <a:xfrm>
            <a:off x="5243870" y="3227189"/>
            <a:ext cx="220266" cy="2752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Prompt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02</a:t>
            </a:r>
            <a:endParaRPr b="0" i="0" sz="1700" u="none" cap="none" strike="noStrike"/>
          </a:p>
        </p:txBody>
      </p:sp>
      <p:sp>
        <p:nvSpPr>
          <p:cNvPr id="336" name="Google Shape;336;p41"/>
          <p:cNvSpPr/>
          <p:nvPr/>
        </p:nvSpPr>
        <p:spPr>
          <a:xfrm>
            <a:off x="5243870" y="3571042"/>
            <a:ext cx="4142542" cy="30480"/>
          </a:xfrm>
          <a:prstGeom prst="rect">
            <a:avLst/>
          </a:prstGeom>
          <a:solidFill>
            <a:srgbClr val="A95B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41"/>
          <p:cNvSpPr/>
          <p:nvPr/>
        </p:nvSpPr>
        <p:spPr>
          <a:xfrm>
            <a:off x="5243870" y="3742134"/>
            <a:ext cx="4142542" cy="6119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Art. 2 – Abrogazione categorie imputabilità</a:t>
            </a:r>
            <a:endParaRPr b="0" i="0" sz="1900" u="none" cap="none" strike="noStrike"/>
          </a:p>
        </p:txBody>
      </p:sp>
      <p:sp>
        <p:nvSpPr>
          <p:cNvPr id="338" name="Google Shape;338;p41"/>
          <p:cNvSpPr/>
          <p:nvPr/>
        </p:nvSpPr>
        <p:spPr>
          <a:xfrm>
            <a:off x="5243870" y="4486275"/>
            <a:ext cx="4142542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Eliminazione artt. 88 e 89 c.p. e del vizio totale/parziale di mente</a:t>
            </a:r>
            <a:endParaRPr b="0" i="0" sz="1700" u="none" cap="none" strike="noStrike"/>
          </a:p>
        </p:txBody>
      </p:sp>
      <p:sp>
        <p:nvSpPr>
          <p:cNvPr id="339" name="Google Shape;339;p41"/>
          <p:cNvSpPr/>
          <p:nvPr/>
        </p:nvSpPr>
        <p:spPr>
          <a:xfrm>
            <a:off x="9606677" y="3227189"/>
            <a:ext cx="220266" cy="2752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Prompt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03</a:t>
            </a:r>
            <a:endParaRPr b="0" i="0" sz="1700" u="none" cap="none" strike="noStrike"/>
          </a:p>
        </p:txBody>
      </p:sp>
      <p:sp>
        <p:nvSpPr>
          <p:cNvPr id="340" name="Google Shape;340;p41"/>
          <p:cNvSpPr/>
          <p:nvPr/>
        </p:nvSpPr>
        <p:spPr>
          <a:xfrm>
            <a:off x="9606677" y="3571042"/>
            <a:ext cx="4142542" cy="30480"/>
          </a:xfrm>
          <a:prstGeom prst="rect">
            <a:avLst/>
          </a:prstGeom>
          <a:solidFill>
            <a:srgbClr val="A95B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41"/>
          <p:cNvSpPr/>
          <p:nvPr/>
        </p:nvSpPr>
        <p:spPr>
          <a:xfrm>
            <a:off x="9606677" y="3742134"/>
            <a:ext cx="4142542" cy="6119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Art. 3 – Valutazione capacità di colpa</a:t>
            </a:r>
            <a:endParaRPr b="0" i="0" sz="1900" u="none" cap="none" strike="noStrike"/>
          </a:p>
        </p:txBody>
      </p:sp>
      <p:sp>
        <p:nvSpPr>
          <p:cNvPr id="342" name="Google Shape;342;p41"/>
          <p:cNvSpPr/>
          <p:nvPr/>
        </p:nvSpPr>
        <p:spPr>
          <a:xfrm>
            <a:off x="9606677" y="4486275"/>
            <a:ext cx="4142542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Criteri concreti e individualizzati per la valutazione giudiziale</a:t>
            </a:r>
            <a:endParaRPr b="0" i="0" sz="1700" u="none" cap="none" strike="noStrike"/>
          </a:p>
        </p:txBody>
      </p:sp>
      <p:sp>
        <p:nvSpPr>
          <p:cNvPr id="343" name="Google Shape;343;p41"/>
          <p:cNvSpPr/>
          <p:nvPr/>
        </p:nvSpPr>
        <p:spPr>
          <a:xfrm>
            <a:off x="881063" y="5576530"/>
            <a:ext cx="220266" cy="2752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Prompt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04</a:t>
            </a:r>
            <a:endParaRPr b="0" i="0" sz="1700" u="none" cap="none" strike="noStrike"/>
          </a:p>
        </p:txBody>
      </p:sp>
      <p:sp>
        <p:nvSpPr>
          <p:cNvPr id="344" name="Google Shape;344;p41"/>
          <p:cNvSpPr/>
          <p:nvPr/>
        </p:nvSpPr>
        <p:spPr>
          <a:xfrm>
            <a:off x="881063" y="5920383"/>
            <a:ext cx="6323886" cy="30480"/>
          </a:xfrm>
          <a:prstGeom prst="rect">
            <a:avLst/>
          </a:prstGeom>
          <a:solidFill>
            <a:srgbClr val="A95B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41"/>
          <p:cNvSpPr/>
          <p:nvPr/>
        </p:nvSpPr>
        <p:spPr>
          <a:xfrm>
            <a:off x="881063" y="6091476"/>
            <a:ext cx="3457218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Art. 4 – Effetti sulla sanzione</a:t>
            </a:r>
            <a:endParaRPr b="0" i="0" sz="1900" u="none" cap="none" strike="noStrike"/>
          </a:p>
        </p:txBody>
      </p:sp>
      <p:sp>
        <p:nvSpPr>
          <p:cNvPr id="346" name="Google Shape;346;p41"/>
          <p:cNvSpPr/>
          <p:nvPr/>
        </p:nvSpPr>
        <p:spPr>
          <a:xfrm>
            <a:off x="881063" y="6529626"/>
            <a:ext cx="6323886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Modulazione, riduzione e annullamento della sanzione in base alla capacità</a:t>
            </a:r>
            <a:endParaRPr b="0" i="0" sz="1700" u="none" cap="none" strike="noStrike"/>
          </a:p>
        </p:txBody>
      </p:sp>
      <p:sp>
        <p:nvSpPr>
          <p:cNvPr id="347" name="Google Shape;347;p41"/>
          <p:cNvSpPr/>
          <p:nvPr/>
        </p:nvSpPr>
        <p:spPr>
          <a:xfrm>
            <a:off x="7425214" y="5576530"/>
            <a:ext cx="220266" cy="2752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Prompt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05</a:t>
            </a:r>
            <a:endParaRPr b="0" i="0" sz="1700" u="none" cap="none" strike="noStrike"/>
          </a:p>
        </p:txBody>
      </p:sp>
      <p:sp>
        <p:nvSpPr>
          <p:cNvPr id="348" name="Google Shape;348;p41"/>
          <p:cNvSpPr/>
          <p:nvPr/>
        </p:nvSpPr>
        <p:spPr>
          <a:xfrm>
            <a:off x="7425214" y="5920383"/>
            <a:ext cx="6324005" cy="30480"/>
          </a:xfrm>
          <a:prstGeom prst="rect">
            <a:avLst/>
          </a:prstGeom>
          <a:solidFill>
            <a:srgbClr val="A95B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41"/>
          <p:cNvSpPr/>
          <p:nvPr/>
        </p:nvSpPr>
        <p:spPr>
          <a:xfrm>
            <a:off x="7425214" y="6091476"/>
            <a:ext cx="5058132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Artt. 5–9 – Unicità, esecuzione e garanzie</a:t>
            </a:r>
            <a:endParaRPr b="0" i="0" sz="1900" u="none" cap="none" strike="noStrike"/>
          </a:p>
        </p:txBody>
      </p:sp>
      <p:sp>
        <p:nvSpPr>
          <p:cNvPr id="350" name="Google Shape;350;p41"/>
          <p:cNvSpPr/>
          <p:nvPr/>
        </p:nvSpPr>
        <p:spPr>
          <a:xfrm>
            <a:off x="7425214" y="6529626"/>
            <a:ext cx="6324005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Sanzione unitaria, modalità esecutive, limiti, modifica art. 133 e principio interpretativo</a:t>
            </a:r>
            <a:endParaRPr b="0" i="0" sz="1700" u="none" cap="none" strike="noStrike"/>
          </a:p>
        </p:txBody>
      </p:sp>
      <p:sp>
        <p:nvSpPr>
          <p:cNvPr id="351" name="Google Shape;351;p41"/>
          <p:cNvSpPr txBox="1"/>
          <p:nvPr/>
        </p:nvSpPr>
        <p:spPr>
          <a:xfrm>
            <a:off x="5952550" y="7646050"/>
            <a:ext cx="353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FF"/>
                </a:solidFill>
              </a:rPr>
              <a:t>Dott. Andrea Michelazzi</a:t>
            </a:r>
            <a:endParaRPr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/>
          <p:nvPr/>
        </p:nvSpPr>
        <p:spPr>
          <a:xfrm>
            <a:off x="881063" y="1020961"/>
            <a:ext cx="9002792" cy="6119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675"/>
              </a:lnSpc>
              <a:spcBef>
                <a:spcPts val="0"/>
              </a:spcBef>
              <a:spcAft>
                <a:spcPts val="0"/>
              </a:spcAft>
              <a:buClr>
                <a:srgbClr val="C6BFEE"/>
              </a:buClr>
              <a:buSzPts val="3850"/>
              <a:buFont typeface="Prompt"/>
              <a:buNone/>
            </a:pPr>
            <a:r>
              <a:rPr b="0" i="0" lang="en-US" sz="3850" u="none" cap="none" strike="noStrike">
                <a:solidFill>
                  <a:srgbClr val="C6BFEE"/>
                </a:solidFill>
                <a:latin typeface="Prompt"/>
                <a:ea typeface="Prompt"/>
                <a:cs typeface="Prompt"/>
                <a:sym typeface="Prompt"/>
              </a:rPr>
              <a:t>Art. 1 – Riformulazione dell'art. 85 c.p.</a:t>
            </a:r>
            <a:endParaRPr b="0" i="0" sz="3850" u="none" cap="none" strike="noStrike"/>
          </a:p>
        </p:txBody>
      </p:sp>
      <p:sp>
        <p:nvSpPr>
          <p:cNvPr id="358" name="Google Shape;358;p42"/>
          <p:cNvSpPr/>
          <p:nvPr/>
        </p:nvSpPr>
        <p:spPr>
          <a:xfrm>
            <a:off x="1211461" y="2321243"/>
            <a:ext cx="12537877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«È penalmente responsabile chi, al momento del fatto, era capace di comprendere il disvalore giuridico del proprio comportamento e di autodeterminarsi secondo tale comprensione. La capacità di colpa costituisce elemento della colpevolezza e parametro di determinazione della sanzione penale.»</a:t>
            </a:r>
            <a:endParaRPr b="0" i="0" sz="1700" u="none" cap="none" strike="noStrike"/>
          </a:p>
        </p:txBody>
      </p:sp>
      <p:sp>
        <p:nvSpPr>
          <p:cNvPr id="359" name="Google Shape;359;p42"/>
          <p:cNvSpPr/>
          <p:nvPr/>
        </p:nvSpPr>
        <p:spPr>
          <a:xfrm>
            <a:off x="881063" y="2073473"/>
            <a:ext cx="30480" cy="1552813"/>
          </a:xfrm>
          <a:prstGeom prst="rect">
            <a:avLst/>
          </a:prstGeom>
          <a:solidFill>
            <a:srgbClr val="A95B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42"/>
          <p:cNvSpPr/>
          <p:nvPr/>
        </p:nvSpPr>
        <p:spPr>
          <a:xfrm>
            <a:off x="722471" y="3874056"/>
            <a:ext cx="6482596" cy="3334583"/>
          </a:xfrm>
          <a:prstGeom prst="roundRect">
            <a:avLst>
              <a:gd fmla="val 4757" name="adj"/>
            </a:avLst>
          </a:prstGeom>
          <a:solidFill>
            <a:srgbClr val="A95B95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42"/>
          <p:cNvSpPr/>
          <p:nvPr/>
        </p:nvSpPr>
        <p:spPr>
          <a:xfrm>
            <a:off x="942737" y="4094321"/>
            <a:ext cx="2745700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rompt Medium"/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Prompt Medium"/>
                <a:ea typeface="Prompt Medium"/>
                <a:cs typeface="Prompt Medium"/>
                <a:sym typeface="Prompt Medium"/>
              </a:rPr>
              <a:t>Innovazione Strutturale</a:t>
            </a:r>
            <a:endParaRPr b="0" i="0" sz="1900" u="none" cap="none" strike="noStrike"/>
          </a:p>
        </p:txBody>
      </p:sp>
      <p:sp>
        <p:nvSpPr>
          <p:cNvPr id="362" name="Google Shape;362;p42"/>
          <p:cNvSpPr/>
          <p:nvPr/>
        </p:nvSpPr>
        <p:spPr>
          <a:xfrm>
            <a:off x="942737" y="4620578"/>
            <a:ext cx="6042065" cy="14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Mukta Light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Mukta Light"/>
                <a:ea typeface="Mukta Light"/>
                <a:cs typeface="Mukta Light"/>
                <a:sym typeface="Mukta Light"/>
              </a:rPr>
              <a:t>La capacità di colpa non è più una condizione preliminare esterna alla colpevolezza, ma ne diviene </a:t>
            </a:r>
            <a:r>
              <a:rPr b="1" i="0" lang="en-US" sz="1700" u="none" cap="none" strike="noStrike">
                <a:solidFill>
                  <a:srgbClr val="000000"/>
                </a:solidFill>
                <a:latin typeface="Mukta Light"/>
                <a:ea typeface="Mukta Light"/>
                <a:cs typeface="Mukta Light"/>
                <a:sym typeface="Mukta Light"/>
              </a:rPr>
              <a:t>elemento costitutivo interno</a:t>
            </a:r>
            <a:r>
              <a:rPr b="0" i="0" lang="en-US" sz="1700" u="none" cap="none" strike="noStrike">
                <a:solidFill>
                  <a:srgbClr val="000000"/>
                </a:solidFill>
                <a:latin typeface="Mukta Light"/>
                <a:ea typeface="Mukta Light"/>
                <a:cs typeface="Mukta Light"/>
                <a:sym typeface="Mukta Light"/>
              </a:rPr>
              <a:t>: opera sia come presupposto della responsabilità sia come parametro di commisurazione della sanzione.</a:t>
            </a:r>
            <a:endParaRPr b="0" i="0" sz="1700" u="none" cap="none" strike="noStrike"/>
          </a:p>
        </p:txBody>
      </p:sp>
      <p:sp>
        <p:nvSpPr>
          <p:cNvPr id="363" name="Google Shape;363;p42"/>
          <p:cNvSpPr/>
          <p:nvPr/>
        </p:nvSpPr>
        <p:spPr>
          <a:xfrm>
            <a:off x="7591544" y="4094321"/>
            <a:ext cx="2447687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C6BFEE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C6BFEE"/>
                </a:solidFill>
                <a:latin typeface="Prompt"/>
                <a:ea typeface="Prompt"/>
                <a:cs typeface="Prompt"/>
                <a:sym typeface="Prompt"/>
              </a:rPr>
              <a:t>Doppia Valenza</a:t>
            </a:r>
            <a:endParaRPr b="0" i="0" sz="1900" u="none" cap="none" strike="noStrike"/>
          </a:p>
        </p:txBody>
      </p:sp>
      <p:sp>
        <p:nvSpPr>
          <p:cNvPr id="364" name="Google Shape;364;p42"/>
          <p:cNvSpPr/>
          <p:nvPr/>
        </p:nvSpPr>
        <p:spPr>
          <a:xfrm>
            <a:off x="7591544" y="4620578"/>
            <a:ext cx="6165413" cy="14867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1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Qualitativa:</a:t>
            </a: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 la sua presenza o assenza determina se vi è responsabilità penale</a:t>
            </a:r>
            <a:endParaRPr b="0" i="0" sz="1700" u="none" cap="none" strike="noStrike"/>
          </a:p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1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Quantitativa:</a:t>
            </a: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 il suo grado determina la misura della sanzione applicabile</a:t>
            </a:r>
            <a:endParaRPr b="0" i="0" sz="1700" u="none" cap="none" strike="noStrike"/>
          </a:p>
        </p:txBody>
      </p:sp>
      <p:sp>
        <p:nvSpPr>
          <p:cNvPr id="365" name="Google Shape;365;p42"/>
          <p:cNvSpPr/>
          <p:nvPr/>
        </p:nvSpPr>
        <p:spPr>
          <a:xfrm>
            <a:off x="7591544" y="6305550"/>
            <a:ext cx="6165413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Questo supera la rigida alternativa imputabile/non imputabile del sistema vigente.</a:t>
            </a:r>
            <a:endParaRPr b="0" i="0" sz="1700" u="none" cap="none" strike="noStrike"/>
          </a:p>
        </p:txBody>
      </p:sp>
      <p:sp>
        <p:nvSpPr>
          <p:cNvPr id="366" name="Google Shape;366;p42"/>
          <p:cNvSpPr txBox="1"/>
          <p:nvPr/>
        </p:nvSpPr>
        <p:spPr>
          <a:xfrm>
            <a:off x="6681350" y="7717475"/>
            <a:ext cx="6860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FF"/>
                </a:solidFill>
              </a:rPr>
              <a:t>Dott. Andrea Michelazzi</a:t>
            </a:r>
            <a:endParaRPr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3"/>
          <p:cNvSpPr/>
          <p:nvPr/>
        </p:nvSpPr>
        <p:spPr>
          <a:xfrm>
            <a:off x="881063" y="2012037"/>
            <a:ext cx="12547044" cy="6119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675"/>
              </a:lnSpc>
              <a:spcBef>
                <a:spcPts val="0"/>
              </a:spcBef>
              <a:spcAft>
                <a:spcPts val="0"/>
              </a:spcAft>
              <a:buClr>
                <a:srgbClr val="C6BFEE"/>
              </a:buClr>
              <a:buSzPts val="3850"/>
              <a:buFont typeface="Prompt"/>
              <a:buNone/>
            </a:pPr>
            <a:r>
              <a:rPr b="0" i="0" lang="en-US" sz="3850" u="none" cap="none" strike="noStrike">
                <a:solidFill>
                  <a:srgbClr val="C6BFEE"/>
                </a:solidFill>
                <a:latin typeface="Prompt"/>
                <a:ea typeface="Prompt"/>
                <a:cs typeface="Prompt"/>
                <a:sym typeface="Prompt"/>
              </a:rPr>
              <a:t>Art. 2 – Abrogazione delle Categorie di Imputabilità</a:t>
            </a:r>
            <a:endParaRPr b="0" i="0" sz="3850" u="none" cap="none" strike="noStrike"/>
          </a:p>
        </p:txBody>
      </p:sp>
      <p:sp>
        <p:nvSpPr>
          <p:cNvPr id="373" name="Google Shape;373;p43"/>
          <p:cNvSpPr/>
          <p:nvPr/>
        </p:nvSpPr>
        <p:spPr>
          <a:xfrm>
            <a:off x="881063" y="3064550"/>
            <a:ext cx="12868275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Sono abrogati gli </a:t>
            </a:r>
            <a:r>
              <a:rPr b="1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artt. 88 e 89 del codice penale</a:t>
            </a: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. Ogni riferimento normativo al vizio totale o parziale di mente è sostituito dal riferimento alla capacità di colpa, valutata in concreto.</a:t>
            </a:r>
            <a:endParaRPr b="0" i="0" sz="1700" u="none" cap="none" strike="noStrike"/>
          </a:p>
        </p:txBody>
      </p:sp>
      <p:pic>
        <p:nvPicPr>
          <p:cNvPr descr="preencoded.png" id="374" name="Google Shape;37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1063" y="4017169"/>
            <a:ext cx="903208" cy="903208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43"/>
          <p:cNvSpPr/>
          <p:nvPr/>
        </p:nvSpPr>
        <p:spPr>
          <a:xfrm>
            <a:off x="2059543" y="4017169"/>
            <a:ext cx="2525792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Art. 88 c.p. Abrogato</a:t>
            </a:r>
            <a:endParaRPr b="0" i="0" sz="1900" u="none" cap="none" strike="noStrike"/>
          </a:p>
        </p:txBody>
      </p:sp>
      <p:sp>
        <p:nvSpPr>
          <p:cNvPr id="376" name="Google Shape;376;p43"/>
          <p:cNvSpPr/>
          <p:nvPr/>
        </p:nvSpPr>
        <p:spPr>
          <a:xfrm>
            <a:off x="2059543" y="4455319"/>
            <a:ext cx="2927390" cy="14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Vizio totale di mente: eliminato e sostituito dalla valutazione concreta dell'annullamento della capacità di colpa</a:t>
            </a:r>
            <a:endParaRPr b="0" i="0" sz="1700" u="none" cap="none" strike="noStrike"/>
          </a:p>
        </p:txBody>
      </p:sp>
      <p:pic>
        <p:nvPicPr>
          <p:cNvPr descr="preencoded.png" id="377" name="Google Shape;37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2205" y="4017169"/>
            <a:ext cx="903208" cy="903208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3"/>
          <p:cNvSpPr/>
          <p:nvPr/>
        </p:nvSpPr>
        <p:spPr>
          <a:xfrm>
            <a:off x="6440686" y="4017169"/>
            <a:ext cx="2527578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Art. 89 c.p. Abrogato</a:t>
            </a:r>
            <a:endParaRPr b="0" i="0" sz="1900" u="none" cap="none" strike="noStrike"/>
          </a:p>
        </p:txBody>
      </p:sp>
      <p:sp>
        <p:nvSpPr>
          <p:cNvPr id="379" name="Google Shape;379;p43"/>
          <p:cNvSpPr/>
          <p:nvPr/>
        </p:nvSpPr>
        <p:spPr>
          <a:xfrm>
            <a:off x="6440686" y="4455319"/>
            <a:ext cx="2927390" cy="14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Vizio parziale di mente: eliminato e sostituito dalla valutazione graduata della riduzione della capacità di colpa</a:t>
            </a:r>
            <a:endParaRPr b="0" i="0" sz="1700" u="none" cap="none" strike="noStrike"/>
          </a:p>
        </p:txBody>
      </p:sp>
      <p:pic>
        <p:nvPicPr>
          <p:cNvPr descr="preencoded.png" id="380" name="Google Shape;380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43348" y="4017169"/>
            <a:ext cx="903208" cy="903208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3"/>
          <p:cNvSpPr/>
          <p:nvPr/>
        </p:nvSpPr>
        <p:spPr>
          <a:xfrm>
            <a:off x="10821829" y="4017169"/>
            <a:ext cx="2880598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Sostituzione Sistematica</a:t>
            </a:r>
            <a:endParaRPr b="0" i="0" sz="1900" u="none" cap="none" strike="noStrike"/>
          </a:p>
        </p:txBody>
      </p:sp>
      <p:sp>
        <p:nvSpPr>
          <p:cNvPr id="382" name="Google Shape;382;p43"/>
          <p:cNvSpPr/>
          <p:nvPr/>
        </p:nvSpPr>
        <p:spPr>
          <a:xfrm>
            <a:off x="10821829" y="4455319"/>
            <a:ext cx="2927509" cy="1762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Ogni riferimento normativo al vizio di mente nell'intero ordinamento è sostituito dal riferimento alla capacità di colpa valutata in concreto</a:t>
            </a:r>
            <a:endParaRPr b="0" i="0" sz="1700" u="none" cap="none" strike="noStrike"/>
          </a:p>
        </p:txBody>
      </p:sp>
      <p:sp>
        <p:nvSpPr>
          <p:cNvPr id="383" name="Google Shape;383;p43"/>
          <p:cNvSpPr txBox="1"/>
          <p:nvPr/>
        </p:nvSpPr>
        <p:spPr>
          <a:xfrm>
            <a:off x="5987250" y="7455475"/>
            <a:ext cx="265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FF"/>
                </a:solidFill>
              </a:rPr>
              <a:t>Dott. Andrea Michelazzi</a:t>
            </a:r>
            <a:endParaRPr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4"/>
          <p:cNvSpPr/>
          <p:nvPr/>
        </p:nvSpPr>
        <p:spPr>
          <a:xfrm>
            <a:off x="869871" y="784384"/>
            <a:ext cx="10357485" cy="6040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6BFEE"/>
              </a:buClr>
              <a:buSzPts val="3800"/>
              <a:buFont typeface="Prompt"/>
              <a:buNone/>
            </a:pPr>
            <a:r>
              <a:rPr b="0" i="0" lang="en-US" sz="3800" u="none" cap="none" strike="noStrike">
                <a:solidFill>
                  <a:srgbClr val="C6BFEE"/>
                </a:solidFill>
                <a:latin typeface="Prompt"/>
                <a:ea typeface="Prompt"/>
                <a:cs typeface="Prompt"/>
                <a:sym typeface="Prompt"/>
              </a:rPr>
              <a:t>Art. 3 – Valutazione della Capacità di Colpa</a:t>
            </a:r>
            <a:endParaRPr b="0" i="0" sz="3800" u="none" cap="none" strike="noStrike"/>
          </a:p>
        </p:txBody>
      </p:sp>
      <p:sp>
        <p:nvSpPr>
          <p:cNvPr id="390" name="Google Shape;390;p44"/>
          <p:cNvSpPr/>
          <p:nvPr/>
        </p:nvSpPr>
        <p:spPr>
          <a:xfrm>
            <a:off x="869871" y="1817727"/>
            <a:ext cx="12890659" cy="3457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Nel determinare la capacità di colpa il giudice valuta, con riferimento al </a:t>
            </a:r>
            <a:r>
              <a:rPr b="1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momento del fatto</a:t>
            </a: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, i seguenti elementi:</a:t>
            </a:r>
            <a:endParaRPr b="0" i="0" sz="1700" u="none" cap="none" strike="noStrike"/>
          </a:p>
        </p:txBody>
      </p:sp>
      <p:sp>
        <p:nvSpPr>
          <p:cNvPr id="391" name="Google Shape;391;p44"/>
          <p:cNvSpPr/>
          <p:nvPr/>
        </p:nvSpPr>
        <p:spPr>
          <a:xfrm>
            <a:off x="869871" y="2731056"/>
            <a:ext cx="4153733" cy="2259568"/>
          </a:xfrm>
          <a:prstGeom prst="roundRect">
            <a:avLst>
              <a:gd fmla="val 6475" name="adj"/>
            </a:avLst>
          </a:prstGeom>
          <a:solidFill>
            <a:srgbClr val="0B0C23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44"/>
          <p:cNvSpPr/>
          <p:nvPr/>
        </p:nvSpPr>
        <p:spPr>
          <a:xfrm>
            <a:off x="869871" y="2700576"/>
            <a:ext cx="4153733" cy="121920"/>
          </a:xfrm>
          <a:prstGeom prst="roundRect">
            <a:avLst>
              <a:gd fmla="val 74918" name="adj"/>
            </a:avLst>
          </a:prstGeom>
          <a:solidFill>
            <a:srgbClr val="A95B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44"/>
          <p:cNvSpPr/>
          <p:nvPr/>
        </p:nvSpPr>
        <p:spPr>
          <a:xfrm>
            <a:off x="2620506" y="2404943"/>
            <a:ext cx="652343" cy="652343"/>
          </a:xfrm>
          <a:prstGeom prst="roundRect">
            <a:avLst>
              <a:gd fmla="val 140172" name="adj"/>
            </a:avLst>
          </a:prstGeom>
          <a:solidFill>
            <a:srgbClr val="A95B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44"/>
          <p:cNvSpPr/>
          <p:nvPr/>
        </p:nvSpPr>
        <p:spPr>
          <a:xfrm>
            <a:off x="2816245" y="2568059"/>
            <a:ext cx="260866" cy="3261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53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50"/>
              <a:buFont typeface="Prompt"/>
              <a:buNone/>
            </a:pPr>
            <a:r>
              <a:rPr b="0" i="0" lang="en-US" sz="2050" u="none" cap="none" strike="noStrike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1</a:t>
            </a:r>
            <a:endParaRPr b="0" i="0" sz="2050" u="none" cap="none" strike="noStrike"/>
          </a:p>
        </p:txBody>
      </p:sp>
      <p:sp>
        <p:nvSpPr>
          <p:cNvPr id="395" name="Google Shape;395;p44"/>
          <p:cNvSpPr/>
          <p:nvPr/>
        </p:nvSpPr>
        <p:spPr>
          <a:xfrm>
            <a:off x="1117759" y="3274695"/>
            <a:ext cx="2416373" cy="302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68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Funzioni Cognitive</a:t>
            </a:r>
            <a:endParaRPr b="0" i="0" sz="1900" u="none" cap="none" strike="noStrike"/>
          </a:p>
        </p:txBody>
      </p:sp>
      <p:sp>
        <p:nvSpPr>
          <p:cNvPr id="396" name="Google Shape;396;p44"/>
          <p:cNvSpPr/>
          <p:nvPr/>
        </p:nvSpPr>
        <p:spPr>
          <a:xfrm>
            <a:off x="1117759" y="3705463"/>
            <a:ext cx="3657957" cy="10372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Capacità di percepire il significato giuridico e morale della propria condotta al momento della commissione</a:t>
            </a:r>
            <a:endParaRPr b="0" i="0" sz="1700" u="none" cap="none" strike="noStrike"/>
          </a:p>
        </p:txBody>
      </p:sp>
      <p:sp>
        <p:nvSpPr>
          <p:cNvPr id="397" name="Google Shape;397;p44"/>
          <p:cNvSpPr/>
          <p:nvPr/>
        </p:nvSpPr>
        <p:spPr>
          <a:xfrm>
            <a:off x="5238274" y="2731056"/>
            <a:ext cx="4153733" cy="2259568"/>
          </a:xfrm>
          <a:prstGeom prst="roundRect">
            <a:avLst>
              <a:gd fmla="val 6475" name="adj"/>
            </a:avLst>
          </a:prstGeom>
          <a:solidFill>
            <a:srgbClr val="0B0C23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44"/>
          <p:cNvSpPr/>
          <p:nvPr/>
        </p:nvSpPr>
        <p:spPr>
          <a:xfrm>
            <a:off x="5238274" y="2700576"/>
            <a:ext cx="4153733" cy="121920"/>
          </a:xfrm>
          <a:prstGeom prst="roundRect">
            <a:avLst>
              <a:gd fmla="val 74918" name="adj"/>
            </a:avLst>
          </a:prstGeom>
          <a:solidFill>
            <a:srgbClr val="A95B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44"/>
          <p:cNvSpPr/>
          <p:nvPr/>
        </p:nvSpPr>
        <p:spPr>
          <a:xfrm>
            <a:off x="6988909" y="2404943"/>
            <a:ext cx="652343" cy="652343"/>
          </a:xfrm>
          <a:prstGeom prst="roundRect">
            <a:avLst>
              <a:gd fmla="val 140172" name="adj"/>
            </a:avLst>
          </a:prstGeom>
          <a:solidFill>
            <a:srgbClr val="A95B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44"/>
          <p:cNvSpPr/>
          <p:nvPr/>
        </p:nvSpPr>
        <p:spPr>
          <a:xfrm>
            <a:off x="7184648" y="2568059"/>
            <a:ext cx="260866" cy="3261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53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50"/>
              <a:buFont typeface="Prompt"/>
              <a:buNone/>
            </a:pPr>
            <a:r>
              <a:rPr b="0" i="0" lang="en-US" sz="2050" u="none" cap="none" strike="noStrike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2</a:t>
            </a:r>
            <a:endParaRPr b="0" i="0" sz="2050" u="none" cap="none" strike="noStrike"/>
          </a:p>
        </p:txBody>
      </p:sp>
      <p:sp>
        <p:nvSpPr>
          <p:cNvPr id="401" name="Google Shape;401;p44"/>
          <p:cNvSpPr/>
          <p:nvPr/>
        </p:nvSpPr>
        <p:spPr>
          <a:xfrm>
            <a:off x="5486162" y="3274695"/>
            <a:ext cx="2416373" cy="302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68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Funzioni Volitive</a:t>
            </a:r>
            <a:endParaRPr b="0" i="0" sz="1900" u="none" cap="none" strike="noStrike"/>
          </a:p>
        </p:txBody>
      </p:sp>
      <p:sp>
        <p:nvSpPr>
          <p:cNvPr id="402" name="Google Shape;402;p44"/>
          <p:cNvSpPr/>
          <p:nvPr/>
        </p:nvSpPr>
        <p:spPr>
          <a:xfrm>
            <a:off x="5486162" y="3705463"/>
            <a:ext cx="3657957" cy="10372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Capacità di orientare la propria condotta in conformità alla comprensione del disvalore</a:t>
            </a:r>
            <a:endParaRPr b="0" i="0" sz="1700" u="none" cap="none" strike="noStrike"/>
          </a:p>
        </p:txBody>
      </p:sp>
      <p:sp>
        <p:nvSpPr>
          <p:cNvPr id="403" name="Google Shape;403;p44"/>
          <p:cNvSpPr/>
          <p:nvPr/>
        </p:nvSpPr>
        <p:spPr>
          <a:xfrm>
            <a:off x="9606677" y="2731056"/>
            <a:ext cx="4153853" cy="2259568"/>
          </a:xfrm>
          <a:prstGeom prst="roundRect">
            <a:avLst>
              <a:gd fmla="val 6475" name="adj"/>
            </a:avLst>
          </a:prstGeom>
          <a:solidFill>
            <a:srgbClr val="0B0C23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44"/>
          <p:cNvSpPr/>
          <p:nvPr/>
        </p:nvSpPr>
        <p:spPr>
          <a:xfrm>
            <a:off x="9606677" y="2700576"/>
            <a:ext cx="4153853" cy="121920"/>
          </a:xfrm>
          <a:prstGeom prst="roundRect">
            <a:avLst>
              <a:gd fmla="val 74918" name="adj"/>
            </a:avLst>
          </a:prstGeom>
          <a:solidFill>
            <a:srgbClr val="A95B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44"/>
          <p:cNvSpPr/>
          <p:nvPr/>
        </p:nvSpPr>
        <p:spPr>
          <a:xfrm>
            <a:off x="11357431" y="2404943"/>
            <a:ext cx="652343" cy="652343"/>
          </a:xfrm>
          <a:prstGeom prst="roundRect">
            <a:avLst>
              <a:gd fmla="val 140172" name="adj"/>
            </a:avLst>
          </a:prstGeom>
          <a:solidFill>
            <a:srgbClr val="A95B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44"/>
          <p:cNvSpPr/>
          <p:nvPr/>
        </p:nvSpPr>
        <p:spPr>
          <a:xfrm>
            <a:off x="11553170" y="2568059"/>
            <a:ext cx="260866" cy="3261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53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50"/>
              <a:buFont typeface="Prompt"/>
              <a:buNone/>
            </a:pPr>
            <a:r>
              <a:rPr b="0" i="0" lang="en-US" sz="2050" u="none" cap="none" strike="noStrike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3</a:t>
            </a:r>
            <a:endParaRPr b="0" i="0" sz="2050" u="none" cap="none" strike="noStrike"/>
          </a:p>
        </p:txBody>
      </p:sp>
      <p:sp>
        <p:nvSpPr>
          <p:cNvPr id="407" name="Google Shape;407;p44"/>
          <p:cNvSpPr/>
          <p:nvPr/>
        </p:nvSpPr>
        <p:spPr>
          <a:xfrm>
            <a:off x="9854565" y="3274695"/>
            <a:ext cx="3652957" cy="302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68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Integrazione Cognitivo-Volitiva</a:t>
            </a:r>
            <a:endParaRPr b="0" i="0" sz="1900" u="none" cap="none" strike="noStrike"/>
          </a:p>
        </p:txBody>
      </p:sp>
      <p:sp>
        <p:nvSpPr>
          <p:cNvPr id="408" name="Google Shape;408;p44"/>
          <p:cNvSpPr/>
          <p:nvPr/>
        </p:nvSpPr>
        <p:spPr>
          <a:xfrm>
            <a:off x="9854565" y="3705463"/>
            <a:ext cx="3658076" cy="10372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Non è sufficiente la sola comprensione intellettiva: occorre che si traduca in capacità decisionale effettiva</a:t>
            </a:r>
            <a:endParaRPr b="0" i="0" sz="1700" u="none" cap="none" strike="noStrike"/>
          </a:p>
        </p:txBody>
      </p:sp>
      <p:sp>
        <p:nvSpPr>
          <p:cNvPr id="409" name="Google Shape;409;p44"/>
          <p:cNvSpPr/>
          <p:nvPr/>
        </p:nvSpPr>
        <p:spPr>
          <a:xfrm>
            <a:off x="869871" y="5531406"/>
            <a:ext cx="6337935" cy="1913811"/>
          </a:xfrm>
          <a:prstGeom prst="roundRect">
            <a:avLst>
              <a:gd fmla="val 7645" name="adj"/>
            </a:avLst>
          </a:prstGeom>
          <a:solidFill>
            <a:srgbClr val="0B0C23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44"/>
          <p:cNvSpPr/>
          <p:nvPr/>
        </p:nvSpPr>
        <p:spPr>
          <a:xfrm>
            <a:off x="869871" y="5500926"/>
            <a:ext cx="6337935" cy="121920"/>
          </a:xfrm>
          <a:prstGeom prst="roundRect">
            <a:avLst>
              <a:gd fmla="val 74918" name="adj"/>
            </a:avLst>
          </a:prstGeom>
          <a:solidFill>
            <a:srgbClr val="A95B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44"/>
          <p:cNvSpPr/>
          <p:nvPr/>
        </p:nvSpPr>
        <p:spPr>
          <a:xfrm>
            <a:off x="3712666" y="5205293"/>
            <a:ext cx="652343" cy="652343"/>
          </a:xfrm>
          <a:prstGeom prst="roundRect">
            <a:avLst>
              <a:gd fmla="val 140172" name="adj"/>
            </a:avLst>
          </a:prstGeom>
          <a:solidFill>
            <a:srgbClr val="A95B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44"/>
          <p:cNvSpPr/>
          <p:nvPr/>
        </p:nvSpPr>
        <p:spPr>
          <a:xfrm>
            <a:off x="3908405" y="5368409"/>
            <a:ext cx="260866" cy="3261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53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50"/>
              <a:buFont typeface="Prompt"/>
              <a:buNone/>
            </a:pPr>
            <a:r>
              <a:rPr b="0" i="0" lang="en-US" sz="2050" u="none" cap="none" strike="noStrike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4</a:t>
            </a:r>
            <a:endParaRPr b="0" i="0" sz="2050" u="none" cap="none" strike="noStrike"/>
          </a:p>
        </p:txBody>
      </p:sp>
      <p:sp>
        <p:nvSpPr>
          <p:cNvPr id="413" name="Google Shape;413;p44"/>
          <p:cNvSpPr/>
          <p:nvPr/>
        </p:nvSpPr>
        <p:spPr>
          <a:xfrm>
            <a:off x="1117759" y="6075045"/>
            <a:ext cx="3724751" cy="302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68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Incidenza Concreta dei Disturbi</a:t>
            </a:r>
            <a:endParaRPr b="0" i="0" sz="1900" u="none" cap="none" strike="noStrike"/>
          </a:p>
        </p:txBody>
      </p:sp>
      <p:sp>
        <p:nvSpPr>
          <p:cNvPr id="414" name="Google Shape;414;p44"/>
          <p:cNvSpPr/>
          <p:nvPr/>
        </p:nvSpPr>
        <p:spPr>
          <a:xfrm>
            <a:off x="1117759" y="6505813"/>
            <a:ext cx="5842159" cy="6915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La diagnosi clinica non ha valore presuntivo: rileva solo l'effetto funzionale sul fatto specifico</a:t>
            </a:r>
            <a:endParaRPr b="0" i="0" sz="1700" u="none" cap="none" strike="noStrike"/>
          </a:p>
        </p:txBody>
      </p:sp>
      <p:sp>
        <p:nvSpPr>
          <p:cNvPr id="415" name="Google Shape;415;p44"/>
          <p:cNvSpPr/>
          <p:nvPr/>
        </p:nvSpPr>
        <p:spPr>
          <a:xfrm>
            <a:off x="7422475" y="5531406"/>
            <a:ext cx="6338054" cy="1913811"/>
          </a:xfrm>
          <a:prstGeom prst="roundRect">
            <a:avLst>
              <a:gd fmla="val 7645" name="adj"/>
            </a:avLst>
          </a:prstGeom>
          <a:solidFill>
            <a:srgbClr val="0B0C23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44"/>
          <p:cNvSpPr/>
          <p:nvPr/>
        </p:nvSpPr>
        <p:spPr>
          <a:xfrm>
            <a:off x="7422475" y="5500926"/>
            <a:ext cx="6338054" cy="121920"/>
          </a:xfrm>
          <a:prstGeom prst="roundRect">
            <a:avLst>
              <a:gd fmla="val 74918" name="adj"/>
            </a:avLst>
          </a:prstGeom>
          <a:solidFill>
            <a:srgbClr val="A95B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44"/>
          <p:cNvSpPr/>
          <p:nvPr/>
        </p:nvSpPr>
        <p:spPr>
          <a:xfrm>
            <a:off x="10265271" y="5205293"/>
            <a:ext cx="652343" cy="652343"/>
          </a:xfrm>
          <a:prstGeom prst="roundRect">
            <a:avLst>
              <a:gd fmla="val 140172" name="adj"/>
            </a:avLst>
          </a:prstGeom>
          <a:solidFill>
            <a:srgbClr val="A95B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44"/>
          <p:cNvSpPr/>
          <p:nvPr/>
        </p:nvSpPr>
        <p:spPr>
          <a:xfrm>
            <a:off x="10461010" y="5368409"/>
            <a:ext cx="260866" cy="3261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53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50"/>
              <a:buFont typeface="Prompt"/>
              <a:buNone/>
            </a:pPr>
            <a:r>
              <a:rPr b="0" i="0" lang="en-US" sz="2050" u="none" cap="none" strike="noStrike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5</a:t>
            </a:r>
            <a:endParaRPr b="0" i="0" sz="2050" u="none" cap="none" strike="noStrike"/>
          </a:p>
        </p:txBody>
      </p:sp>
      <p:sp>
        <p:nvSpPr>
          <p:cNvPr id="419" name="Google Shape;419;p44"/>
          <p:cNvSpPr/>
          <p:nvPr/>
        </p:nvSpPr>
        <p:spPr>
          <a:xfrm>
            <a:off x="7670363" y="6075045"/>
            <a:ext cx="3132058" cy="302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68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Rimproverabilità Personale</a:t>
            </a:r>
            <a:endParaRPr b="0" i="0" sz="1900" u="none" cap="none" strike="noStrike"/>
          </a:p>
        </p:txBody>
      </p:sp>
      <p:sp>
        <p:nvSpPr>
          <p:cNvPr id="420" name="Google Shape;420;p44"/>
          <p:cNvSpPr/>
          <p:nvPr/>
        </p:nvSpPr>
        <p:spPr>
          <a:xfrm>
            <a:off x="7670363" y="6505813"/>
            <a:ext cx="5842278" cy="6915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Clausola aperta che consente al giudice di considerare tutti i fattori concretamente incidenti sulla colpevolezza individuale</a:t>
            </a:r>
            <a:endParaRPr b="0" i="0" sz="1700" u="none" cap="none" strike="noStrike"/>
          </a:p>
        </p:txBody>
      </p:sp>
      <p:sp>
        <p:nvSpPr>
          <p:cNvPr id="421" name="Google Shape;421;p44"/>
          <p:cNvSpPr txBox="1"/>
          <p:nvPr/>
        </p:nvSpPr>
        <p:spPr>
          <a:xfrm>
            <a:off x="5877450" y="7709425"/>
            <a:ext cx="287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FF"/>
                </a:solidFill>
              </a:rPr>
              <a:t>Dott. Andrea Michelazzi</a:t>
            </a:r>
            <a:endParaRPr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5"/>
          <p:cNvSpPr/>
          <p:nvPr/>
        </p:nvSpPr>
        <p:spPr>
          <a:xfrm>
            <a:off x="881063" y="1307187"/>
            <a:ext cx="12685514" cy="6119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675"/>
              </a:lnSpc>
              <a:spcBef>
                <a:spcPts val="0"/>
              </a:spcBef>
              <a:spcAft>
                <a:spcPts val="0"/>
              </a:spcAft>
              <a:buClr>
                <a:srgbClr val="C6BFEE"/>
              </a:buClr>
              <a:buSzPts val="3850"/>
              <a:buFont typeface="Prompt"/>
              <a:buNone/>
            </a:pPr>
            <a:r>
              <a:rPr b="0" i="0" lang="en-US" sz="3850" u="none" cap="none" strike="noStrike">
                <a:solidFill>
                  <a:srgbClr val="C6BFEE"/>
                </a:solidFill>
                <a:latin typeface="Prompt"/>
                <a:ea typeface="Prompt"/>
                <a:cs typeface="Prompt"/>
                <a:sym typeface="Prompt"/>
              </a:rPr>
              <a:t>Art. 4 – Effetti della Capacità di Colpa sulla Sanzione</a:t>
            </a:r>
            <a:endParaRPr b="0" i="0" sz="3850" u="none" cap="none" strike="noStrike"/>
          </a:p>
        </p:txBody>
      </p:sp>
      <p:sp>
        <p:nvSpPr>
          <p:cNvPr id="428" name="Google Shape;428;p45"/>
          <p:cNvSpPr/>
          <p:nvPr/>
        </p:nvSpPr>
        <p:spPr>
          <a:xfrm>
            <a:off x="881063" y="2359700"/>
            <a:ext cx="12868275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L'articolo 4 disciplina le conseguenze sanzionatorie dei diversi gradi di capacità di colpa accertati in concreto, articolando la risposta penale su tre livelli.</a:t>
            </a:r>
            <a:endParaRPr b="0" i="0" sz="1700" u="none" cap="none" strike="noStrike"/>
          </a:p>
        </p:txBody>
      </p:sp>
      <p:sp>
        <p:nvSpPr>
          <p:cNvPr id="429" name="Google Shape;429;p45"/>
          <p:cNvSpPr/>
          <p:nvPr/>
        </p:nvSpPr>
        <p:spPr>
          <a:xfrm>
            <a:off x="1211461" y="4193381"/>
            <a:ext cx="3812024" cy="220266"/>
          </a:xfrm>
          <a:prstGeom prst="roundRect">
            <a:avLst>
              <a:gd fmla="val 42005" name="adj"/>
            </a:avLst>
          </a:prstGeom>
          <a:solidFill>
            <a:srgbClr val="542C49"/>
          </a:solidFill>
          <a:ln cap="flat" cmpd="sng" w="9525">
            <a:solidFill>
              <a:srgbClr val="6D45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45"/>
          <p:cNvSpPr/>
          <p:nvPr/>
        </p:nvSpPr>
        <p:spPr>
          <a:xfrm>
            <a:off x="881063" y="3973116"/>
            <a:ext cx="660797" cy="660797"/>
          </a:xfrm>
          <a:prstGeom prst="roundRect">
            <a:avLst>
              <a:gd fmla="val 69189" name="adj"/>
            </a:avLst>
          </a:prstGeom>
          <a:solidFill>
            <a:srgbClr val="542C49"/>
          </a:solidFill>
          <a:ln cap="flat" cmpd="sng" w="9525">
            <a:solidFill>
              <a:srgbClr val="6D45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31" name="Google Shape;431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6202" y="4138374"/>
            <a:ext cx="330398" cy="330398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5"/>
          <p:cNvSpPr/>
          <p:nvPr/>
        </p:nvSpPr>
        <p:spPr>
          <a:xfrm>
            <a:off x="1101328" y="4854178"/>
            <a:ext cx="2447687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Capacità Ridotta</a:t>
            </a:r>
            <a:endParaRPr b="0" i="0" sz="1900" u="none" cap="none" strike="noStrike"/>
          </a:p>
        </p:txBody>
      </p:sp>
      <p:sp>
        <p:nvSpPr>
          <p:cNvPr id="433" name="Google Shape;433;p45"/>
          <p:cNvSpPr/>
          <p:nvPr/>
        </p:nvSpPr>
        <p:spPr>
          <a:xfrm>
            <a:off x="1101328" y="5292328"/>
            <a:ext cx="3702010" cy="14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La sanzione è diminuita in misura proporzionata al grado di riduzione accertato, con motivazione autonoma e specifica sull'incidenza funzionale</a:t>
            </a:r>
            <a:endParaRPr b="0" i="0" sz="1700" u="none" cap="none" strike="noStrike"/>
          </a:p>
        </p:txBody>
      </p:sp>
      <p:sp>
        <p:nvSpPr>
          <p:cNvPr id="434" name="Google Shape;434;p45"/>
          <p:cNvSpPr/>
          <p:nvPr/>
        </p:nvSpPr>
        <p:spPr>
          <a:xfrm>
            <a:off x="5574268" y="3862983"/>
            <a:ext cx="3812024" cy="220266"/>
          </a:xfrm>
          <a:prstGeom prst="roundRect">
            <a:avLst>
              <a:gd fmla="val 42005" name="adj"/>
            </a:avLst>
          </a:prstGeom>
          <a:solidFill>
            <a:srgbClr val="542C49"/>
          </a:solidFill>
          <a:ln cap="flat" cmpd="sng" w="9525">
            <a:solidFill>
              <a:srgbClr val="6D45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45"/>
          <p:cNvSpPr/>
          <p:nvPr/>
        </p:nvSpPr>
        <p:spPr>
          <a:xfrm>
            <a:off x="5243870" y="3642717"/>
            <a:ext cx="660797" cy="660797"/>
          </a:xfrm>
          <a:prstGeom prst="roundRect">
            <a:avLst>
              <a:gd fmla="val 69189" name="adj"/>
            </a:avLst>
          </a:prstGeom>
          <a:solidFill>
            <a:srgbClr val="542C49"/>
          </a:solidFill>
          <a:ln cap="flat" cmpd="sng" w="9525">
            <a:solidFill>
              <a:srgbClr val="6D45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36" name="Google Shape;436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09009" y="3807976"/>
            <a:ext cx="330398" cy="330398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45"/>
          <p:cNvSpPr/>
          <p:nvPr/>
        </p:nvSpPr>
        <p:spPr>
          <a:xfrm>
            <a:off x="5464135" y="4523780"/>
            <a:ext cx="2447687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Capacità Annullata</a:t>
            </a:r>
            <a:endParaRPr b="0" i="0" sz="1900" u="none" cap="none" strike="noStrike"/>
          </a:p>
        </p:txBody>
      </p:sp>
      <p:sp>
        <p:nvSpPr>
          <p:cNvPr id="438" name="Google Shape;438;p45"/>
          <p:cNvSpPr/>
          <p:nvPr/>
        </p:nvSpPr>
        <p:spPr>
          <a:xfrm>
            <a:off x="5464135" y="4961930"/>
            <a:ext cx="3702010" cy="14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Non è applicata la sanzione penale. L'accertamento dell'annullamento non può costituire presupposto automatico per misure restrittive della libertà</a:t>
            </a:r>
            <a:endParaRPr b="0" i="0" sz="1700" u="none" cap="none" strike="noStrike"/>
          </a:p>
        </p:txBody>
      </p:sp>
      <p:sp>
        <p:nvSpPr>
          <p:cNvPr id="439" name="Google Shape;439;p45"/>
          <p:cNvSpPr/>
          <p:nvPr/>
        </p:nvSpPr>
        <p:spPr>
          <a:xfrm>
            <a:off x="9937075" y="3532584"/>
            <a:ext cx="3812024" cy="220266"/>
          </a:xfrm>
          <a:prstGeom prst="roundRect">
            <a:avLst>
              <a:gd fmla="val 42005" name="adj"/>
            </a:avLst>
          </a:prstGeom>
          <a:solidFill>
            <a:srgbClr val="542C49"/>
          </a:solidFill>
          <a:ln cap="flat" cmpd="sng" w="9525">
            <a:solidFill>
              <a:srgbClr val="6D45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45"/>
          <p:cNvSpPr/>
          <p:nvPr/>
        </p:nvSpPr>
        <p:spPr>
          <a:xfrm>
            <a:off x="9606677" y="3312319"/>
            <a:ext cx="660797" cy="660797"/>
          </a:xfrm>
          <a:prstGeom prst="roundRect">
            <a:avLst>
              <a:gd fmla="val 69189" name="adj"/>
            </a:avLst>
          </a:prstGeom>
          <a:solidFill>
            <a:srgbClr val="542C49"/>
          </a:solidFill>
          <a:ln cap="flat" cmpd="sng" w="9525">
            <a:solidFill>
              <a:srgbClr val="6D45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41" name="Google Shape;441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71817" y="3477578"/>
            <a:ext cx="330398" cy="330398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45"/>
          <p:cNvSpPr/>
          <p:nvPr/>
        </p:nvSpPr>
        <p:spPr>
          <a:xfrm>
            <a:off x="9826943" y="4193381"/>
            <a:ext cx="3273743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Misure Non Penali Residuali</a:t>
            </a:r>
            <a:endParaRPr b="0" i="0" sz="1900" u="none" cap="none" strike="noStrike"/>
          </a:p>
        </p:txBody>
      </p:sp>
      <p:sp>
        <p:nvSpPr>
          <p:cNvPr id="443" name="Google Shape;443;p45"/>
          <p:cNvSpPr/>
          <p:nvPr/>
        </p:nvSpPr>
        <p:spPr>
          <a:xfrm>
            <a:off x="9826943" y="4631531"/>
            <a:ext cx="3702010" cy="1762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Restano applicabili misure limitative di natura non penale, purché basate su presupposti attuali, proporzionate, a durata determinata e soggette a pieno controllo giurisdizionale ex art. 13 Cost.</a:t>
            </a:r>
            <a:endParaRPr b="0" i="0" sz="1700" u="none" cap="none" strike="noStrike"/>
          </a:p>
        </p:txBody>
      </p:sp>
      <p:sp>
        <p:nvSpPr>
          <p:cNvPr id="444" name="Google Shape;444;p45"/>
          <p:cNvSpPr txBox="1"/>
          <p:nvPr/>
        </p:nvSpPr>
        <p:spPr>
          <a:xfrm>
            <a:off x="5678400" y="7669850"/>
            <a:ext cx="327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FF"/>
                </a:solidFill>
              </a:rPr>
              <a:t>Dott. Andrea Michelazzi</a:t>
            </a:r>
            <a:endParaRPr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6"/>
          <p:cNvSpPr/>
          <p:nvPr/>
        </p:nvSpPr>
        <p:spPr>
          <a:xfrm>
            <a:off x="881063" y="916305"/>
            <a:ext cx="7420808" cy="6119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675"/>
              </a:lnSpc>
              <a:spcBef>
                <a:spcPts val="0"/>
              </a:spcBef>
              <a:spcAft>
                <a:spcPts val="0"/>
              </a:spcAft>
              <a:buClr>
                <a:srgbClr val="C6BFEE"/>
              </a:buClr>
              <a:buSzPts val="3850"/>
              <a:buFont typeface="Prompt"/>
              <a:buNone/>
            </a:pPr>
            <a:r>
              <a:rPr b="0" i="0" lang="en-US" sz="3850" u="none" cap="none" strike="noStrike">
                <a:solidFill>
                  <a:srgbClr val="C6BFEE"/>
                </a:solidFill>
                <a:latin typeface="Prompt"/>
                <a:ea typeface="Prompt"/>
                <a:cs typeface="Prompt"/>
                <a:sym typeface="Prompt"/>
              </a:rPr>
              <a:t>Art. 4 – Garanzie Fondamentali</a:t>
            </a:r>
            <a:endParaRPr b="0" i="0" sz="3850" u="none" cap="none" strike="noStrike"/>
          </a:p>
        </p:txBody>
      </p:sp>
      <p:sp>
        <p:nvSpPr>
          <p:cNvPr id="451" name="Google Shape;451;p46"/>
          <p:cNvSpPr/>
          <p:nvPr/>
        </p:nvSpPr>
        <p:spPr>
          <a:xfrm>
            <a:off x="881063" y="1968817"/>
            <a:ext cx="12868275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I commi 5 e 6 dell'art. 4 sanciscono due principi di garanzia di portata sistematica, che costituiscono il nucleo irrinunciabile della riforma.</a:t>
            </a:r>
            <a:endParaRPr b="0" i="0" sz="1700" u="none" cap="none" strike="noStrike"/>
          </a:p>
        </p:txBody>
      </p:sp>
      <p:sp>
        <p:nvSpPr>
          <p:cNvPr id="452" name="Google Shape;452;p46"/>
          <p:cNvSpPr/>
          <p:nvPr/>
        </p:nvSpPr>
        <p:spPr>
          <a:xfrm>
            <a:off x="722471" y="2569012"/>
            <a:ext cx="6482596" cy="4744164"/>
          </a:xfrm>
          <a:prstGeom prst="roundRect">
            <a:avLst>
              <a:gd fmla="val 3343" name="adj"/>
            </a:avLst>
          </a:prstGeom>
          <a:solidFill>
            <a:srgbClr val="A95B95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46"/>
          <p:cNvSpPr/>
          <p:nvPr/>
        </p:nvSpPr>
        <p:spPr>
          <a:xfrm>
            <a:off x="942737" y="2789277"/>
            <a:ext cx="5687139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rompt Medium"/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Prompt Medium"/>
                <a:ea typeface="Prompt Medium"/>
                <a:cs typeface="Prompt Medium"/>
                <a:sym typeface="Prompt Medium"/>
              </a:rPr>
              <a:t>Comma 5 – Divieto di Trattamento Più Afflittivo</a:t>
            </a:r>
            <a:endParaRPr b="0" i="0" sz="1900" u="none" cap="none" strike="noStrike"/>
          </a:p>
        </p:txBody>
      </p:sp>
      <p:sp>
        <p:nvSpPr>
          <p:cNvPr id="454" name="Google Shape;454;p46"/>
          <p:cNvSpPr/>
          <p:nvPr/>
        </p:nvSpPr>
        <p:spPr>
          <a:xfrm>
            <a:off x="942737" y="3315533"/>
            <a:ext cx="6042065" cy="14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Mukta Light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Mukta Light"/>
                <a:ea typeface="Mukta Light"/>
                <a:cs typeface="Mukta Light"/>
                <a:sym typeface="Mukta Light"/>
              </a:rPr>
              <a:t>In nessun caso la condizione di incapacità o la riduzione della capacità di colpa può comportare un trattamento complessivamente </a:t>
            </a:r>
            <a:r>
              <a:rPr b="1" i="0" lang="en-US" sz="1700" u="none" cap="none" strike="noStrike">
                <a:solidFill>
                  <a:srgbClr val="000000"/>
                </a:solidFill>
                <a:latin typeface="Mukta Light"/>
                <a:ea typeface="Mukta Light"/>
                <a:cs typeface="Mukta Light"/>
                <a:sym typeface="Mukta Light"/>
              </a:rPr>
              <a:t>più afflittivo</a:t>
            </a:r>
            <a:r>
              <a:rPr b="0" i="0" lang="en-US" sz="1700" u="none" cap="none" strike="noStrike">
                <a:solidFill>
                  <a:srgbClr val="000000"/>
                </a:solidFill>
                <a:latin typeface="Mukta Light"/>
                <a:ea typeface="Mukta Light"/>
                <a:cs typeface="Mukta Light"/>
                <a:sym typeface="Mukta Light"/>
              </a:rPr>
              <a:t> rispetto a quello previsto per il soggetto pienamente capace autore del medesimo fatto.</a:t>
            </a:r>
            <a:endParaRPr b="0" i="0" sz="1700" u="none" cap="none" strike="noStrike"/>
          </a:p>
        </p:txBody>
      </p:sp>
      <p:sp>
        <p:nvSpPr>
          <p:cNvPr id="455" name="Google Shape;455;p46"/>
          <p:cNvSpPr/>
          <p:nvPr/>
        </p:nvSpPr>
        <p:spPr>
          <a:xfrm>
            <a:off x="942737" y="4923472"/>
            <a:ext cx="6042065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Mukta Light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Mukta Light"/>
                <a:ea typeface="Mukta Light"/>
                <a:cs typeface="Mukta Light"/>
                <a:sym typeface="Mukta Light"/>
              </a:rPr>
              <a:t>Questo principio rovescia la logica del sistema vigente, in cui la pericolosità sociale poteva giustificare misure più gravose della pena ordinaria.</a:t>
            </a:r>
            <a:endParaRPr b="0" i="0" sz="1700" u="none" cap="none" strike="noStrike"/>
          </a:p>
        </p:txBody>
      </p:sp>
      <p:sp>
        <p:nvSpPr>
          <p:cNvPr id="456" name="Google Shape;456;p46"/>
          <p:cNvSpPr/>
          <p:nvPr/>
        </p:nvSpPr>
        <p:spPr>
          <a:xfrm>
            <a:off x="7591544" y="2789277"/>
            <a:ext cx="6004322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C6BFEE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C6BFEE"/>
                </a:solidFill>
                <a:latin typeface="Prompt"/>
                <a:ea typeface="Prompt"/>
                <a:cs typeface="Prompt"/>
                <a:sym typeface="Prompt"/>
              </a:rPr>
              <a:t>Comma 6 – Principio di Interpretazione Conforme</a:t>
            </a:r>
            <a:endParaRPr b="0" i="0" sz="1900" u="none" cap="none" strike="noStrike"/>
          </a:p>
        </p:txBody>
      </p:sp>
      <p:sp>
        <p:nvSpPr>
          <p:cNvPr id="457" name="Google Shape;457;p46"/>
          <p:cNvSpPr/>
          <p:nvPr/>
        </p:nvSpPr>
        <p:spPr>
          <a:xfrm>
            <a:off x="7591544" y="3315533"/>
            <a:ext cx="6165413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Ogni interpretazione della disposizione deve conformarsi ai principi di:</a:t>
            </a:r>
            <a:endParaRPr b="0" i="0" sz="1700" u="none" cap="none" strike="noStrike"/>
          </a:p>
        </p:txBody>
      </p:sp>
      <p:sp>
        <p:nvSpPr>
          <p:cNvPr id="458" name="Google Shape;458;p46"/>
          <p:cNvSpPr/>
          <p:nvPr/>
        </p:nvSpPr>
        <p:spPr>
          <a:xfrm>
            <a:off x="7591544" y="4218623"/>
            <a:ext cx="6165413" cy="1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Char char="•"/>
            </a:pPr>
            <a:r>
              <a:rPr b="1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Responsabilità penale personale</a:t>
            </a:r>
            <a:endParaRPr b="0" i="0" sz="1700" u="none" cap="none" strike="noStrike"/>
          </a:p>
          <a:p>
            <a:pPr indent="-342900" lvl="0" marL="34290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Char char="•"/>
            </a:pPr>
            <a:r>
              <a:rPr b="1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Proporzionalità</a:t>
            </a:r>
            <a:endParaRPr b="0" i="0" sz="1700" u="none" cap="none" strike="noStrike"/>
          </a:p>
          <a:p>
            <a:pPr indent="-342900" lvl="0" marL="34290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Char char="•"/>
            </a:pPr>
            <a:r>
              <a:rPr b="1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Ragionevolezza</a:t>
            </a:r>
            <a:endParaRPr b="0" i="0" sz="1700" u="none" cap="none" strike="noStrike"/>
          </a:p>
          <a:p>
            <a:pPr indent="-342900" lvl="0" marL="34290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Char char="•"/>
            </a:pPr>
            <a:r>
              <a:rPr b="1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Non discriminazione</a:t>
            </a:r>
            <a:endParaRPr b="0" i="0" sz="1700" u="none" cap="none" strike="noStrike"/>
          </a:p>
        </p:txBody>
      </p:sp>
      <p:sp>
        <p:nvSpPr>
          <p:cNvPr id="459" name="Google Shape;459;p46"/>
          <p:cNvSpPr/>
          <p:nvPr/>
        </p:nvSpPr>
        <p:spPr>
          <a:xfrm>
            <a:off x="7591544" y="6057662"/>
            <a:ext cx="6165413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La clausola garantisce che l'applicazione concreta non tradisca i principi costituzionali e sovranazionali che ne ispirano la formulazione.</a:t>
            </a:r>
            <a:endParaRPr b="0" i="0" sz="1700" u="none" cap="none" strike="noStrike"/>
          </a:p>
        </p:txBody>
      </p:sp>
      <p:sp>
        <p:nvSpPr>
          <p:cNvPr id="460" name="Google Shape;460;p46"/>
          <p:cNvSpPr txBox="1"/>
          <p:nvPr/>
        </p:nvSpPr>
        <p:spPr>
          <a:xfrm>
            <a:off x="5505000" y="7756800"/>
            <a:ext cx="362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FF"/>
                </a:solidFill>
              </a:rPr>
              <a:t>Dott.Andrea Michelazzi</a:t>
            </a:r>
            <a:endParaRPr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7"/>
          <p:cNvSpPr/>
          <p:nvPr/>
        </p:nvSpPr>
        <p:spPr>
          <a:xfrm>
            <a:off x="881063" y="1111806"/>
            <a:ext cx="8993029" cy="6119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675"/>
              </a:lnSpc>
              <a:spcBef>
                <a:spcPts val="0"/>
              </a:spcBef>
              <a:spcAft>
                <a:spcPts val="0"/>
              </a:spcAft>
              <a:buClr>
                <a:srgbClr val="C6BFEE"/>
              </a:buClr>
              <a:buSzPts val="3850"/>
              <a:buFont typeface="Prompt"/>
              <a:buNone/>
            </a:pPr>
            <a:r>
              <a:rPr b="0" i="0" lang="en-US" sz="3850" u="none" cap="none" strike="noStrike">
                <a:solidFill>
                  <a:srgbClr val="C6BFEE"/>
                </a:solidFill>
                <a:latin typeface="Prompt"/>
                <a:ea typeface="Prompt"/>
                <a:cs typeface="Prompt"/>
                <a:sym typeface="Prompt"/>
              </a:rPr>
              <a:t>Art. 5 – Unicità della Sanzione Penale</a:t>
            </a:r>
            <a:endParaRPr b="0" i="0" sz="3850" u="none" cap="none" strike="noStrike"/>
          </a:p>
        </p:txBody>
      </p:sp>
      <p:sp>
        <p:nvSpPr>
          <p:cNvPr id="467" name="Google Shape;467;p47"/>
          <p:cNvSpPr/>
          <p:nvPr/>
        </p:nvSpPr>
        <p:spPr>
          <a:xfrm>
            <a:off x="881063" y="2164318"/>
            <a:ext cx="12868275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L'articolo 5 costituisce il cuore della riforma: abroga il sistema delle misure di sicurezza personali (artt. 202–240 c.p., incluso l'art. 203 sulla pericolosità sociale) e introduce la </a:t>
            </a:r>
            <a:r>
              <a:rPr b="1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sanzione penale unitaria</a:t>
            </a: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.</a:t>
            </a:r>
            <a:endParaRPr b="0" i="0" sz="1700" u="none" cap="none" strike="noStrike"/>
          </a:p>
        </p:txBody>
      </p:sp>
      <p:pic>
        <p:nvPicPr>
          <p:cNvPr descr="preencoded.png" id="468" name="Google Shape;468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1063" y="3116937"/>
            <a:ext cx="4289346" cy="881063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47"/>
          <p:cNvSpPr/>
          <p:nvPr/>
        </p:nvSpPr>
        <p:spPr>
          <a:xfrm>
            <a:off x="1101328" y="4218265"/>
            <a:ext cx="2447687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Gravità del Fatto</a:t>
            </a:r>
            <a:endParaRPr b="0" i="0" sz="1900" u="none" cap="none" strike="noStrike"/>
          </a:p>
        </p:txBody>
      </p:sp>
      <p:sp>
        <p:nvSpPr>
          <p:cNvPr id="470" name="Google Shape;470;p47"/>
          <p:cNvSpPr/>
          <p:nvPr/>
        </p:nvSpPr>
        <p:spPr>
          <a:xfrm>
            <a:off x="1101328" y="4656415"/>
            <a:ext cx="3848814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Parametro oggettivo fondamentale: la sanzione riflette il disvalore del fatto nella sua concretezza</a:t>
            </a:r>
            <a:endParaRPr b="0" i="0" sz="1700" u="none" cap="none" strike="noStrike"/>
          </a:p>
        </p:txBody>
      </p:sp>
      <p:pic>
        <p:nvPicPr>
          <p:cNvPr descr="preencoded.png" id="471" name="Google Shape;471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70408" y="3116937"/>
            <a:ext cx="4289465" cy="881063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47"/>
          <p:cNvSpPr/>
          <p:nvPr/>
        </p:nvSpPr>
        <p:spPr>
          <a:xfrm>
            <a:off x="5390674" y="4218265"/>
            <a:ext cx="3241477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Grado di Capacità di Colpa</a:t>
            </a:r>
            <a:endParaRPr b="0" i="0" sz="1900" u="none" cap="none" strike="noStrike"/>
          </a:p>
        </p:txBody>
      </p:sp>
      <p:sp>
        <p:nvSpPr>
          <p:cNvPr id="473" name="Google Shape;473;p47"/>
          <p:cNvSpPr/>
          <p:nvPr/>
        </p:nvSpPr>
        <p:spPr>
          <a:xfrm>
            <a:off x="5390674" y="4656415"/>
            <a:ext cx="3848933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Parametro soggettivo: il grado di capacità accertato in concreto modula la misura della sanzione</a:t>
            </a:r>
            <a:endParaRPr b="0" i="0" sz="1700" u="none" cap="none" strike="noStrike"/>
          </a:p>
        </p:txBody>
      </p:sp>
      <p:pic>
        <p:nvPicPr>
          <p:cNvPr descr="preencoded.png" id="474" name="Google Shape;474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59873" y="3116937"/>
            <a:ext cx="4289346" cy="881063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47"/>
          <p:cNvSpPr/>
          <p:nvPr/>
        </p:nvSpPr>
        <p:spPr>
          <a:xfrm>
            <a:off x="9680138" y="4218265"/>
            <a:ext cx="2513052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Indici di Reiterazione</a:t>
            </a:r>
            <a:endParaRPr b="0" i="0" sz="1900" u="none" cap="none" strike="noStrike"/>
          </a:p>
        </p:txBody>
      </p:sp>
      <p:sp>
        <p:nvSpPr>
          <p:cNvPr id="476" name="Google Shape;476;p47"/>
          <p:cNvSpPr/>
          <p:nvPr/>
        </p:nvSpPr>
        <p:spPr>
          <a:xfrm>
            <a:off x="9680138" y="4656415"/>
            <a:ext cx="3848814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Parametro esecutivo: gli indici tipizzati incidono sul regime esecutivo, non sulla sanzione base</a:t>
            </a:r>
            <a:endParaRPr b="0" i="0" sz="1700" u="none" cap="none" strike="noStrike"/>
          </a:p>
        </p:txBody>
      </p:sp>
      <p:sp>
        <p:nvSpPr>
          <p:cNvPr id="477" name="Google Shape;477;p47"/>
          <p:cNvSpPr/>
          <p:nvPr/>
        </p:nvSpPr>
        <p:spPr>
          <a:xfrm>
            <a:off x="881063" y="6181725"/>
            <a:ext cx="12868275" cy="936069"/>
          </a:xfrm>
          <a:prstGeom prst="roundRect">
            <a:avLst>
              <a:gd fmla="val 9884" name="adj"/>
            </a:avLst>
          </a:prstGeom>
          <a:solidFill>
            <a:srgbClr val="321A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78" name="Google Shape;478;p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01328" y="6508075"/>
            <a:ext cx="275273" cy="220266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47"/>
          <p:cNvSpPr/>
          <p:nvPr/>
        </p:nvSpPr>
        <p:spPr>
          <a:xfrm>
            <a:off x="1596866" y="6456998"/>
            <a:ext cx="11932206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Mukta"/>
              <a:buNone/>
            </a:pPr>
            <a:r>
              <a:rPr b="1" i="0" lang="en-US" sz="1700" u="none" cap="none" strike="noStrike">
                <a:solidFill>
                  <a:srgbClr val="FFFFFF"/>
                </a:solidFill>
                <a:latin typeface="Mukta"/>
                <a:ea typeface="Mukta"/>
                <a:cs typeface="Mukta"/>
                <a:sym typeface="Mukta"/>
              </a:rPr>
              <a:t>Limite invalicabile:</a:t>
            </a:r>
            <a:r>
              <a:rPr b="0" i="0" lang="en-US" sz="1700" u="none" cap="none" strike="noStrike">
                <a:solidFill>
                  <a:srgbClr val="FFFFFF"/>
                </a:solidFill>
                <a:latin typeface="Mukta"/>
                <a:ea typeface="Mukta"/>
                <a:cs typeface="Mukta"/>
                <a:sym typeface="Mukta"/>
              </a:rPr>
              <a:t> la sanzione non può eccedere il limite proporzionato alla colpevolezza per il fatto commesso.</a:t>
            </a:r>
            <a:endParaRPr b="0" i="0" sz="1700" u="none" cap="none" strike="noStrike"/>
          </a:p>
        </p:txBody>
      </p:sp>
      <p:sp>
        <p:nvSpPr>
          <p:cNvPr id="480" name="Google Shape;480;p47"/>
          <p:cNvSpPr txBox="1"/>
          <p:nvPr/>
        </p:nvSpPr>
        <p:spPr>
          <a:xfrm>
            <a:off x="5886000" y="7669850"/>
            <a:ext cx="285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FF"/>
                </a:solidFill>
              </a:rPr>
              <a:t>Dott. Andrea Michelazzi</a:t>
            </a:r>
            <a:endParaRPr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0"/>
          <p:cNvSpPr/>
          <p:nvPr/>
        </p:nvSpPr>
        <p:spPr>
          <a:xfrm>
            <a:off x="881063" y="1355169"/>
            <a:ext cx="6313170" cy="6119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675"/>
              </a:lnSpc>
              <a:spcBef>
                <a:spcPts val="0"/>
              </a:spcBef>
              <a:spcAft>
                <a:spcPts val="0"/>
              </a:spcAft>
              <a:buClr>
                <a:srgbClr val="C6BFEE"/>
              </a:buClr>
              <a:buSzPts val="3850"/>
              <a:buFont typeface="Prompt"/>
              <a:buNone/>
            </a:pPr>
            <a:r>
              <a:rPr b="0" i="0" lang="en-US" sz="3850" u="none" cap="none" strike="noStrike">
                <a:solidFill>
                  <a:srgbClr val="C6BFEE"/>
                </a:solidFill>
                <a:latin typeface="Prompt"/>
                <a:ea typeface="Prompt"/>
                <a:cs typeface="Prompt"/>
                <a:sym typeface="Prompt"/>
              </a:rPr>
              <a:t>Indice della Presentazione</a:t>
            </a:r>
            <a:endParaRPr b="0" i="0" sz="3850" u="none" cap="none" strike="noStrike"/>
          </a:p>
        </p:txBody>
      </p:sp>
      <p:sp>
        <p:nvSpPr>
          <p:cNvPr id="109" name="Google Shape;109;p30"/>
          <p:cNvSpPr/>
          <p:nvPr/>
        </p:nvSpPr>
        <p:spPr>
          <a:xfrm>
            <a:off x="881063" y="2407682"/>
            <a:ext cx="12868275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La riforma si articola in due parti principali: la </a:t>
            </a:r>
            <a:r>
              <a:rPr b="1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relazione illustrativa</a:t>
            </a: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, che espone i fondamenti teorici e costituzionali del nuovo modello, e lo </a:t>
            </a:r>
            <a:r>
              <a:rPr b="1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schema normativo</a:t>
            </a: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, che traduce tali principi in disposizioni concrete di modifica del codice penale.</a:t>
            </a:r>
            <a:endParaRPr b="0" i="0" sz="1700" u="none" cap="none" strike="noStrike"/>
          </a:p>
        </p:txBody>
      </p:sp>
      <p:sp>
        <p:nvSpPr>
          <p:cNvPr id="110" name="Google Shape;110;p30"/>
          <p:cNvSpPr/>
          <p:nvPr/>
        </p:nvSpPr>
        <p:spPr>
          <a:xfrm>
            <a:off x="881063" y="3360301"/>
            <a:ext cx="220266" cy="2752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Prompt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01</a:t>
            </a:r>
            <a:endParaRPr b="0" i="0" sz="1700" u="none" cap="none" strike="noStrike"/>
          </a:p>
        </p:txBody>
      </p:sp>
      <p:sp>
        <p:nvSpPr>
          <p:cNvPr id="111" name="Google Shape;111;p30"/>
          <p:cNvSpPr/>
          <p:nvPr/>
        </p:nvSpPr>
        <p:spPr>
          <a:xfrm>
            <a:off x="881063" y="3704153"/>
            <a:ext cx="4142542" cy="30480"/>
          </a:xfrm>
          <a:prstGeom prst="rect">
            <a:avLst/>
          </a:prstGeom>
          <a:solidFill>
            <a:srgbClr val="A95B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30"/>
          <p:cNvSpPr/>
          <p:nvPr/>
        </p:nvSpPr>
        <p:spPr>
          <a:xfrm>
            <a:off x="881063" y="3875246"/>
            <a:ext cx="2540198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Premessa e Contesto</a:t>
            </a:r>
            <a:endParaRPr b="0" i="0" sz="1900" u="none" cap="none" strike="noStrike"/>
          </a:p>
        </p:txBody>
      </p:sp>
      <p:sp>
        <p:nvSpPr>
          <p:cNvPr id="113" name="Google Shape;113;p30"/>
          <p:cNvSpPr/>
          <p:nvPr/>
        </p:nvSpPr>
        <p:spPr>
          <a:xfrm>
            <a:off x="881063" y="4313396"/>
            <a:ext cx="4142542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Struttura del doppio binario vigente e motivazioni della riforma</a:t>
            </a:r>
            <a:endParaRPr b="0" i="0" sz="1700" u="none" cap="none" strike="noStrike"/>
          </a:p>
        </p:txBody>
      </p:sp>
      <p:sp>
        <p:nvSpPr>
          <p:cNvPr id="114" name="Google Shape;114;p30"/>
          <p:cNvSpPr/>
          <p:nvPr/>
        </p:nvSpPr>
        <p:spPr>
          <a:xfrm>
            <a:off x="5243870" y="3360301"/>
            <a:ext cx="220266" cy="2752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Prompt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02</a:t>
            </a:r>
            <a:endParaRPr b="0" i="0" sz="1700" u="none" cap="none" strike="noStrike"/>
          </a:p>
        </p:txBody>
      </p:sp>
      <p:sp>
        <p:nvSpPr>
          <p:cNvPr id="115" name="Google Shape;115;p30"/>
          <p:cNvSpPr/>
          <p:nvPr/>
        </p:nvSpPr>
        <p:spPr>
          <a:xfrm>
            <a:off x="5243870" y="3704153"/>
            <a:ext cx="4142542" cy="30480"/>
          </a:xfrm>
          <a:prstGeom prst="rect">
            <a:avLst/>
          </a:prstGeom>
          <a:solidFill>
            <a:srgbClr val="A95B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30"/>
          <p:cNvSpPr/>
          <p:nvPr/>
        </p:nvSpPr>
        <p:spPr>
          <a:xfrm>
            <a:off x="5243870" y="3875246"/>
            <a:ext cx="2447687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Capacità di Colpa</a:t>
            </a:r>
            <a:endParaRPr b="0" i="0" sz="1900" u="none" cap="none" strike="noStrike"/>
          </a:p>
        </p:txBody>
      </p:sp>
      <p:sp>
        <p:nvSpPr>
          <p:cNvPr id="117" name="Google Shape;117;p30"/>
          <p:cNvSpPr/>
          <p:nvPr/>
        </p:nvSpPr>
        <p:spPr>
          <a:xfrm>
            <a:off x="5243870" y="4313396"/>
            <a:ext cx="4142542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Nuovo elemento strutturale della colpevolezza e sua funzione duplice</a:t>
            </a:r>
            <a:endParaRPr b="0" i="0" sz="1700" u="none" cap="none" strike="noStrike"/>
          </a:p>
        </p:txBody>
      </p:sp>
      <p:sp>
        <p:nvSpPr>
          <p:cNvPr id="118" name="Google Shape;118;p30"/>
          <p:cNvSpPr/>
          <p:nvPr/>
        </p:nvSpPr>
        <p:spPr>
          <a:xfrm>
            <a:off x="9606677" y="3360301"/>
            <a:ext cx="220266" cy="2752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Prompt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03</a:t>
            </a:r>
            <a:endParaRPr b="0" i="0" sz="1700" u="none" cap="none" strike="noStrike"/>
          </a:p>
        </p:txBody>
      </p:sp>
      <p:sp>
        <p:nvSpPr>
          <p:cNvPr id="119" name="Google Shape;119;p30"/>
          <p:cNvSpPr/>
          <p:nvPr/>
        </p:nvSpPr>
        <p:spPr>
          <a:xfrm>
            <a:off x="9606677" y="3704153"/>
            <a:ext cx="4142542" cy="30480"/>
          </a:xfrm>
          <a:prstGeom prst="rect">
            <a:avLst/>
          </a:prstGeom>
          <a:solidFill>
            <a:srgbClr val="A95B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30"/>
          <p:cNvSpPr/>
          <p:nvPr/>
        </p:nvSpPr>
        <p:spPr>
          <a:xfrm>
            <a:off x="9606677" y="3875246"/>
            <a:ext cx="3641527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Abolizione Misure di Sicurezza</a:t>
            </a:r>
            <a:endParaRPr b="0" i="0" sz="1900" u="none" cap="none" strike="noStrike"/>
          </a:p>
        </p:txBody>
      </p:sp>
      <p:sp>
        <p:nvSpPr>
          <p:cNvPr id="121" name="Google Shape;121;p30"/>
          <p:cNvSpPr/>
          <p:nvPr/>
        </p:nvSpPr>
        <p:spPr>
          <a:xfrm>
            <a:off x="9606677" y="4313396"/>
            <a:ext cx="4142542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Eliminazione della pericolosità sociale e del doppio binario</a:t>
            </a:r>
            <a:endParaRPr b="0" i="0" sz="1700" u="none" cap="none" strike="noStrike"/>
          </a:p>
        </p:txBody>
      </p:sp>
      <p:sp>
        <p:nvSpPr>
          <p:cNvPr id="122" name="Google Shape;122;p30"/>
          <p:cNvSpPr/>
          <p:nvPr/>
        </p:nvSpPr>
        <p:spPr>
          <a:xfrm>
            <a:off x="881063" y="5403652"/>
            <a:ext cx="220266" cy="2752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Prompt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04</a:t>
            </a:r>
            <a:endParaRPr b="0" i="0" sz="1700" u="none" cap="none" strike="noStrike"/>
          </a:p>
        </p:txBody>
      </p:sp>
      <p:sp>
        <p:nvSpPr>
          <p:cNvPr id="123" name="Google Shape;123;p30"/>
          <p:cNvSpPr/>
          <p:nvPr/>
        </p:nvSpPr>
        <p:spPr>
          <a:xfrm>
            <a:off x="881063" y="5747504"/>
            <a:ext cx="6323886" cy="30480"/>
          </a:xfrm>
          <a:prstGeom prst="rect">
            <a:avLst/>
          </a:prstGeom>
          <a:solidFill>
            <a:srgbClr val="A95B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30"/>
          <p:cNvSpPr/>
          <p:nvPr/>
        </p:nvSpPr>
        <p:spPr>
          <a:xfrm>
            <a:off x="881063" y="5918597"/>
            <a:ext cx="4490085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Sanzione Unitaria e Personalizzazione</a:t>
            </a:r>
            <a:endParaRPr b="0" i="0" sz="1900" u="none" cap="none" strike="noStrike"/>
          </a:p>
        </p:txBody>
      </p:sp>
      <p:sp>
        <p:nvSpPr>
          <p:cNvPr id="125" name="Google Shape;125;p30"/>
          <p:cNvSpPr/>
          <p:nvPr/>
        </p:nvSpPr>
        <p:spPr>
          <a:xfrm>
            <a:off x="881063" y="6356747"/>
            <a:ext cx="6323886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Nuovo modello sanzionatorio, esecuzione modulata e garanzie</a:t>
            </a:r>
            <a:endParaRPr b="0" i="0" sz="1700" u="none" cap="none" strike="noStrike"/>
          </a:p>
        </p:txBody>
      </p:sp>
      <p:sp>
        <p:nvSpPr>
          <p:cNvPr id="126" name="Google Shape;126;p30"/>
          <p:cNvSpPr/>
          <p:nvPr/>
        </p:nvSpPr>
        <p:spPr>
          <a:xfrm>
            <a:off x="7425214" y="5403652"/>
            <a:ext cx="220266" cy="2752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Prompt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05</a:t>
            </a:r>
            <a:endParaRPr b="0" i="0" sz="1700" u="none" cap="none" strike="noStrike"/>
          </a:p>
        </p:txBody>
      </p:sp>
      <p:sp>
        <p:nvSpPr>
          <p:cNvPr id="127" name="Google Shape;127;p30"/>
          <p:cNvSpPr/>
          <p:nvPr/>
        </p:nvSpPr>
        <p:spPr>
          <a:xfrm>
            <a:off x="7425214" y="5747504"/>
            <a:ext cx="6324005" cy="30480"/>
          </a:xfrm>
          <a:prstGeom prst="rect">
            <a:avLst/>
          </a:prstGeom>
          <a:solidFill>
            <a:srgbClr val="A95B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30"/>
          <p:cNvSpPr/>
          <p:nvPr/>
        </p:nvSpPr>
        <p:spPr>
          <a:xfrm>
            <a:off x="7425214" y="5918597"/>
            <a:ext cx="2447687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Schema Normativo</a:t>
            </a:r>
            <a:endParaRPr b="0" i="0" sz="1900" u="none" cap="none" strike="noStrike"/>
          </a:p>
        </p:txBody>
      </p:sp>
      <p:sp>
        <p:nvSpPr>
          <p:cNvPr id="129" name="Google Shape;129;p30"/>
          <p:cNvSpPr/>
          <p:nvPr/>
        </p:nvSpPr>
        <p:spPr>
          <a:xfrm>
            <a:off x="7425214" y="6356747"/>
            <a:ext cx="6324005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Articoli 1–9 di riforma del codice penale ed effetti sistemici</a:t>
            </a:r>
            <a:endParaRPr b="0" i="0" sz="1700" u="none" cap="none" strike="noStrike"/>
          </a:p>
        </p:txBody>
      </p:sp>
      <p:sp>
        <p:nvSpPr>
          <p:cNvPr id="130" name="Google Shape;130;p30"/>
          <p:cNvSpPr txBox="1"/>
          <p:nvPr/>
        </p:nvSpPr>
        <p:spPr>
          <a:xfrm>
            <a:off x="6244650" y="7610300"/>
            <a:ext cx="214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FF"/>
                </a:solidFill>
              </a:rPr>
              <a:t>Dott. Andrea Michelazzi</a:t>
            </a:r>
            <a:endParaRPr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8"/>
          <p:cNvSpPr/>
          <p:nvPr/>
        </p:nvSpPr>
        <p:spPr>
          <a:xfrm>
            <a:off x="881063" y="927021"/>
            <a:ext cx="10013037" cy="6119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675"/>
              </a:lnSpc>
              <a:spcBef>
                <a:spcPts val="0"/>
              </a:spcBef>
              <a:spcAft>
                <a:spcPts val="0"/>
              </a:spcAft>
              <a:buClr>
                <a:srgbClr val="C6BFEE"/>
              </a:buClr>
              <a:buSzPts val="3850"/>
              <a:buFont typeface="Prompt"/>
              <a:buNone/>
            </a:pPr>
            <a:r>
              <a:rPr b="0" i="0" lang="en-US" sz="3850" u="none" cap="none" strike="noStrike">
                <a:solidFill>
                  <a:srgbClr val="C6BFEE"/>
                </a:solidFill>
                <a:latin typeface="Prompt"/>
                <a:ea typeface="Prompt"/>
                <a:cs typeface="Prompt"/>
                <a:sym typeface="Prompt"/>
              </a:rPr>
              <a:t>Art. 6 – Modalità Esecutive Personalizzate</a:t>
            </a:r>
            <a:endParaRPr b="0" i="0" sz="3850" u="none" cap="none" strike="noStrike"/>
          </a:p>
        </p:txBody>
      </p:sp>
      <p:sp>
        <p:nvSpPr>
          <p:cNvPr id="487" name="Google Shape;487;p48"/>
          <p:cNvSpPr/>
          <p:nvPr/>
        </p:nvSpPr>
        <p:spPr>
          <a:xfrm>
            <a:off x="881063" y="1979533"/>
            <a:ext cx="12868275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L'esecuzione della sanzione penale è modulata secondo modalità differenziate in funzione delle esigenze specifiche del condannato. La funzione preventiva viene integrata nell'esecuzione della pena, non affidata a un binario parallelo.</a:t>
            </a:r>
            <a:endParaRPr b="0" i="0" sz="1700" u="none" cap="none" strike="noStrike"/>
          </a:p>
        </p:txBody>
      </p:sp>
      <p:sp>
        <p:nvSpPr>
          <p:cNvPr id="488" name="Google Shape;488;p48"/>
          <p:cNvSpPr/>
          <p:nvPr/>
        </p:nvSpPr>
        <p:spPr>
          <a:xfrm>
            <a:off x="881063" y="2932152"/>
            <a:ext cx="6324005" cy="1598771"/>
          </a:xfrm>
          <a:prstGeom prst="roundRect">
            <a:avLst>
              <a:gd fmla="val 5787" name="adj"/>
            </a:avLst>
          </a:prstGeom>
          <a:solidFill>
            <a:srgbClr val="542C49"/>
          </a:solidFill>
          <a:ln cap="flat" cmpd="sng" w="9525">
            <a:solidFill>
              <a:srgbClr val="6D45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48"/>
          <p:cNvSpPr/>
          <p:nvPr/>
        </p:nvSpPr>
        <p:spPr>
          <a:xfrm>
            <a:off x="1108948" y="3160038"/>
            <a:ext cx="2447687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Controllo</a:t>
            </a:r>
            <a:endParaRPr b="0" i="0" sz="1900" u="none" cap="none" strike="noStrike"/>
          </a:p>
        </p:txBody>
      </p:sp>
      <p:sp>
        <p:nvSpPr>
          <p:cNvPr id="490" name="Google Shape;490;p48"/>
          <p:cNvSpPr/>
          <p:nvPr/>
        </p:nvSpPr>
        <p:spPr>
          <a:xfrm>
            <a:off x="1108948" y="3598188"/>
            <a:ext cx="5868233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Regimi esecutivi con intensità di controllo calibrata sulle esigenze di sicurezza, entro i limiti della sanzione determinata in sentenza</a:t>
            </a:r>
            <a:endParaRPr b="0" i="0" sz="1700" u="none" cap="none" strike="noStrike"/>
          </a:p>
        </p:txBody>
      </p:sp>
      <p:sp>
        <p:nvSpPr>
          <p:cNvPr id="491" name="Google Shape;491;p48"/>
          <p:cNvSpPr/>
          <p:nvPr/>
        </p:nvSpPr>
        <p:spPr>
          <a:xfrm>
            <a:off x="7425333" y="2932152"/>
            <a:ext cx="6324005" cy="1598771"/>
          </a:xfrm>
          <a:prstGeom prst="roundRect">
            <a:avLst>
              <a:gd fmla="val 5787" name="adj"/>
            </a:avLst>
          </a:prstGeom>
          <a:solidFill>
            <a:srgbClr val="542C49"/>
          </a:solidFill>
          <a:ln cap="flat" cmpd="sng" w="9525">
            <a:solidFill>
              <a:srgbClr val="6D45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48"/>
          <p:cNvSpPr/>
          <p:nvPr/>
        </p:nvSpPr>
        <p:spPr>
          <a:xfrm>
            <a:off x="7653218" y="3160038"/>
            <a:ext cx="2447687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Cura</a:t>
            </a:r>
            <a:endParaRPr b="0" i="0" sz="1900" u="none" cap="none" strike="noStrike"/>
          </a:p>
        </p:txBody>
      </p:sp>
      <p:sp>
        <p:nvSpPr>
          <p:cNvPr id="493" name="Google Shape;493;p48"/>
          <p:cNvSpPr/>
          <p:nvPr/>
        </p:nvSpPr>
        <p:spPr>
          <a:xfrm>
            <a:off x="7653218" y="3598188"/>
            <a:ext cx="5868233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Collocazione in strutture terapeutiche come modalità esecutiva della medesima sanzione, non come misura autonoma aggiuntiva</a:t>
            </a:r>
            <a:endParaRPr b="0" i="0" sz="1700" u="none" cap="none" strike="noStrike"/>
          </a:p>
        </p:txBody>
      </p:sp>
      <p:sp>
        <p:nvSpPr>
          <p:cNvPr id="494" name="Google Shape;494;p48"/>
          <p:cNvSpPr/>
          <p:nvPr/>
        </p:nvSpPr>
        <p:spPr>
          <a:xfrm>
            <a:off x="881063" y="4751189"/>
            <a:ext cx="6324005" cy="1598771"/>
          </a:xfrm>
          <a:prstGeom prst="roundRect">
            <a:avLst>
              <a:gd fmla="val 5787" name="adj"/>
            </a:avLst>
          </a:prstGeom>
          <a:solidFill>
            <a:srgbClr val="542C49"/>
          </a:solidFill>
          <a:ln cap="flat" cmpd="sng" w="9525">
            <a:solidFill>
              <a:srgbClr val="6D45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48"/>
          <p:cNvSpPr/>
          <p:nvPr/>
        </p:nvSpPr>
        <p:spPr>
          <a:xfrm>
            <a:off x="1108948" y="4979075"/>
            <a:ext cx="2447687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Rieducazione</a:t>
            </a:r>
            <a:endParaRPr b="0" i="0" sz="1900" u="none" cap="none" strike="noStrike"/>
          </a:p>
        </p:txBody>
      </p:sp>
      <p:sp>
        <p:nvSpPr>
          <p:cNvPr id="496" name="Google Shape;496;p48"/>
          <p:cNvSpPr/>
          <p:nvPr/>
        </p:nvSpPr>
        <p:spPr>
          <a:xfrm>
            <a:off x="1108948" y="5417225"/>
            <a:ext cx="5868233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Percorsi rieducativi integrati nell'esecuzione, in conformità alla finalità costituzionale ex art. 27, comma 3, Cost.</a:t>
            </a:r>
            <a:endParaRPr b="0" i="0" sz="1700" u="none" cap="none" strike="noStrike"/>
          </a:p>
        </p:txBody>
      </p:sp>
      <p:sp>
        <p:nvSpPr>
          <p:cNvPr id="497" name="Google Shape;497;p48"/>
          <p:cNvSpPr/>
          <p:nvPr/>
        </p:nvSpPr>
        <p:spPr>
          <a:xfrm>
            <a:off x="7425333" y="4751189"/>
            <a:ext cx="6324005" cy="1598771"/>
          </a:xfrm>
          <a:prstGeom prst="roundRect">
            <a:avLst>
              <a:gd fmla="val 5787" name="adj"/>
            </a:avLst>
          </a:prstGeom>
          <a:solidFill>
            <a:srgbClr val="542C49"/>
          </a:solidFill>
          <a:ln cap="flat" cmpd="sng" w="9525">
            <a:solidFill>
              <a:srgbClr val="6D45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48"/>
          <p:cNvSpPr/>
          <p:nvPr/>
        </p:nvSpPr>
        <p:spPr>
          <a:xfrm>
            <a:off x="7653218" y="4979075"/>
            <a:ext cx="2506980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Responsabilizzazione</a:t>
            </a:r>
            <a:endParaRPr b="0" i="0" sz="1900" u="none" cap="none" strike="noStrike"/>
          </a:p>
        </p:txBody>
      </p:sp>
      <p:sp>
        <p:nvSpPr>
          <p:cNvPr id="499" name="Google Shape;499;p48"/>
          <p:cNvSpPr/>
          <p:nvPr/>
        </p:nvSpPr>
        <p:spPr>
          <a:xfrm>
            <a:off x="7653218" y="5417225"/>
            <a:ext cx="5868233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Programmi orientati al reinserimento sociale e alla prevenzione della recidiva attraverso il coinvolgimento attivo del condannato</a:t>
            </a:r>
            <a:endParaRPr b="0" i="0" sz="1700" u="none" cap="none" strike="noStrike"/>
          </a:p>
        </p:txBody>
      </p:sp>
      <p:sp>
        <p:nvSpPr>
          <p:cNvPr id="500" name="Google Shape;500;p48"/>
          <p:cNvSpPr/>
          <p:nvPr/>
        </p:nvSpPr>
        <p:spPr>
          <a:xfrm>
            <a:off x="881063" y="6597729"/>
            <a:ext cx="12868275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Gli indici di inclinazione alla reiterazione incidono </a:t>
            </a:r>
            <a:r>
              <a:rPr b="1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esclusivamente</a:t>
            </a: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 sulla scelta del regime esecutivo. È esclusa ogni misura autonoma fondata su prognosi di reiterazione.</a:t>
            </a:r>
            <a:endParaRPr b="0" i="0" sz="1700" u="none" cap="none" strike="noStrike"/>
          </a:p>
        </p:txBody>
      </p:sp>
      <p:sp>
        <p:nvSpPr>
          <p:cNvPr id="501" name="Google Shape;501;p48"/>
          <p:cNvSpPr txBox="1"/>
          <p:nvPr/>
        </p:nvSpPr>
        <p:spPr>
          <a:xfrm>
            <a:off x="5969400" y="7741300"/>
            <a:ext cx="269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FF"/>
                </a:solidFill>
              </a:rPr>
              <a:t>Dott. Andrea Michelazzi</a:t>
            </a:r>
            <a:endParaRPr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9"/>
          <p:cNvSpPr/>
          <p:nvPr/>
        </p:nvSpPr>
        <p:spPr>
          <a:xfrm>
            <a:off x="881063" y="1005126"/>
            <a:ext cx="5947529" cy="6119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675"/>
              </a:lnSpc>
              <a:spcBef>
                <a:spcPts val="0"/>
              </a:spcBef>
              <a:spcAft>
                <a:spcPts val="0"/>
              </a:spcAft>
              <a:buClr>
                <a:srgbClr val="C6BFEE"/>
              </a:buClr>
              <a:buSzPts val="3850"/>
              <a:buFont typeface="Prompt"/>
              <a:buNone/>
            </a:pPr>
            <a:r>
              <a:rPr b="0" i="0" lang="en-US" sz="3850" u="none" cap="none" strike="noStrike">
                <a:solidFill>
                  <a:srgbClr val="C6BFEE"/>
                </a:solidFill>
                <a:latin typeface="Prompt"/>
                <a:ea typeface="Prompt"/>
                <a:cs typeface="Prompt"/>
                <a:sym typeface="Prompt"/>
              </a:rPr>
              <a:t>Art. 7 – Limiti e Garanzie</a:t>
            </a:r>
            <a:endParaRPr b="0" i="0" sz="3850" u="none" cap="none" strike="noStrike"/>
          </a:p>
        </p:txBody>
      </p:sp>
      <p:sp>
        <p:nvSpPr>
          <p:cNvPr id="508" name="Google Shape;508;p49"/>
          <p:cNvSpPr/>
          <p:nvPr/>
        </p:nvSpPr>
        <p:spPr>
          <a:xfrm>
            <a:off x="881063" y="2057638"/>
            <a:ext cx="12868275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L'articolo 7 enuncia le garanzie fondamentali che presiedono a ogni limitazione della libertà personale nell'ambito del nuovo sistema sanzionatorio.</a:t>
            </a:r>
            <a:endParaRPr b="0" i="0" sz="1700" u="none" cap="none" strike="noStrike"/>
          </a:p>
        </p:txBody>
      </p:sp>
      <p:sp>
        <p:nvSpPr>
          <p:cNvPr id="509" name="Google Shape;509;p49"/>
          <p:cNvSpPr/>
          <p:nvPr/>
        </p:nvSpPr>
        <p:spPr>
          <a:xfrm>
            <a:off x="881063" y="3010257"/>
            <a:ext cx="6324005" cy="1996916"/>
          </a:xfrm>
          <a:prstGeom prst="roundRect">
            <a:avLst>
              <a:gd fmla="val 7326" name="adj"/>
            </a:avLst>
          </a:prstGeom>
          <a:solidFill>
            <a:srgbClr val="0B0C23">
              <a:alpha val="94901"/>
            </a:srgbClr>
          </a:solidFill>
          <a:ln cap="flat" cmpd="sng" w="30475">
            <a:solidFill>
              <a:srgbClr val="6D45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49"/>
          <p:cNvSpPr/>
          <p:nvPr/>
        </p:nvSpPr>
        <p:spPr>
          <a:xfrm>
            <a:off x="850583" y="3010257"/>
            <a:ext cx="121920" cy="1996916"/>
          </a:xfrm>
          <a:prstGeom prst="roundRect">
            <a:avLst>
              <a:gd fmla="val 75889" name="adj"/>
            </a:avLst>
          </a:prstGeom>
          <a:solidFill>
            <a:srgbClr val="A95B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49"/>
          <p:cNvSpPr/>
          <p:nvPr/>
        </p:nvSpPr>
        <p:spPr>
          <a:xfrm>
            <a:off x="1223248" y="3261003"/>
            <a:ext cx="3160752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Determinatezza Temporale</a:t>
            </a:r>
            <a:endParaRPr b="0" i="0" sz="1900" u="none" cap="none" strike="noStrike"/>
          </a:p>
        </p:txBody>
      </p:sp>
      <p:sp>
        <p:nvSpPr>
          <p:cNvPr id="512" name="Google Shape;512;p49"/>
          <p:cNvSpPr/>
          <p:nvPr/>
        </p:nvSpPr>
        <p:spPr>
          <a:xfrm>
            <a:off x="1223248" y="3699153"/>
            <a:ext cx="5731073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Ogni limitazione della libertà personale deve essere </a:t>
            </a:r>
            <a:r>
              <a:rPr b="1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temporalmente determinata</a:t>
            </a: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: nessuna restrizione può avere durata indefinita, in conformità all'art. 13 Cost.</a:t>
            </a:r>
            <a:endParaRPr b="0" i="0" sz="1700" u="none" cap="none" strike="noStrike"/>
          </a:p>
        </p:txBody>
      </p:sp>
      <p:sp>
        <p:nvSpPr>
          <p:cNvPr id="513" name="Google Shape;513;p49"/>
          <p:cNvSpPr/>
          <p:nvPr/>
        </p:nvSpPr>
        <p:spPr>
          <a:xfrm>
            <a:off x="7425333" y="3010257"/>
            <a:ext cx="6324005" cy="1996916"/>
          </a:xfrm>
          <a:prstGeom prst="roundRect">
            <a:avLst>
              <a:gd fmla="val 7326" name="adj"/>
            </a:avLst>
          </a:prstGeom>
          <a:solidFill>
            <a:srgbClr val="0B0C23">
              <a:alpha val="94901"/>
            </a:srgbClr>
          </a:solidFill>
          <a:ln cap="flat" cmpd="sng" w="30475">
            <a:solidFill>
              <a:srgbClr val="6D45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49"/>
          <p:cNvSpPr/>
          <p:nvPr/>
        </p:nvSpPr>
        <p:spPr>
          <a:xfrm>
            <a:off x="7394853" y="3010257"/>
            <a:ext cx="121920" cy="1996916"/>
          </a:xfrm>
          <a:prstGeom prst="roundRect">
            <a:avLst>
              <a:gd fmla="val 75889" name="adj"/>
            </a:avLst>
          </a:prstGeom>
          <a:solidFill>
            <a:srgbClr val="A95B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49"/>
          <p:cNvSpPr/>
          <p:nvPr/>
        </p:nvSpPr>
        <p:spPr>
          <a:xfrm>
            <a:off x="7767518" y="3261003"/>
            <a:ext cx="2536031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Limite della Sanzione</a:t>
            </a:r>
            <a:endParaRPr b="0" i="0" sz="1900" u="none" cap="none" strike="noStrike"/>
          </a:p>
        </p:txBody>
      </p:sp>
      <p:sp>
        <p:nvSpPr>
          <p:cNvPr id="516" name="Google Shape;516;p49"/>
          <p:cNvSpPr/>
          <p:nvPr/>
        </p:nvSpPr>
        <p:spPr>
          <a:xfrm>
            <a:off x="7767518" y="3699153"/>
            <a:ext cx="5731073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La limitazione della libertà </a:t>
            </a:r>
            <a:r>
              <a:rPr b="1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non può avere durata superiore alla sanzione stabilita in sentenza</a:t>
            </a: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: il quantum della pena costituisce il tetto invalicabile</a:t>
            </a:r>
            <a:endParaRPr b="0" i="0" sz="1700" u="none" cap="none" strike="noStrike"/>
          </a:p>
        </p:txBody>
      </p:sp>
      <p:sp>
        <p:nvSpPr>
          <p:cNvPr id="517" name="Google Shape;517;p49"/>
          <p:cNvSpPr/>
          <p:nvPr/>
        </p:nvSpPr>
        <p:spPr>
          <a:xfrm>
            <a:off x="881063" y="5227439"/>
            <a:ext cx="6324005" cy="1996916"/>
          </a:xfrm>
          <a:prstGeom prst="roundRect">
            <a:avLst>
              <a:gd fmla="val 7326" name="adj"/>
            </a:avLst>
          </a:prstGeom>
          <a:solidFill>
            <a:srgbClr val="0B0C23">
              <a:alpha val="94901"/>
            </a:srgbClr>
          </a:solidFill>
          <a:ln cap="flat" cmpd="sng" w="30475">
            <a:solidFill>
              <a:srgbClr val="6D45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49"/>
          <p:cNvSpPr/>
          <p:nvPr/>
        </p:nvSpPr>
        <p:spPr>
          <a:xfrm>
            <a:off x="850583" y="5227439"/>
            <a:ext cx="121920" cy="1996916"/>
          </a:xfrm>
          <a:prstGeom prst="roundRect">
            <a:avLst>
              <a:gd fmla="val 75889" name="adj"/>
            </a:avLst>
          </a:prstGeom>
          <a:solidFill>
            <a:srgbClr val="A95B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49"/>
          <p:cNvSpPr/>
          <p:nvPr/>
        </p:nvSpPr>
        <p:spPr>
          <a:xfrm>
            <a:off x="1223248" y="5478185"/>
            <a:ext cx="2447687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Verifica Periodica</a:t>
            </a:r>
            <a:endParaRPr b="0" i="0" sz="1900" u="none" cap="none" strike="noStrike"/>
          </a:p>
        </p:txBody>
      </p:sp>
      <p:sp>
        <p:nvSpPr>
          <p:cNvPr id="520" name="Google Shape;520;p49"/>
          <p:cNvSpPr/>
          <p:nvPr/>
        </p:nvSpPr>
        <p:spPr>
          <a:xfrm>
            <a:off x="1223248" y="5916335"/>
            <a:ext cx="5731073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Ogni limitazione è </a:t>
            </a:r>
            <a:r>
              <a:rPr b="1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soggetta a verifica periodica</a:t>
            </a: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: il giudice controlla con cadenza regolare la persistenza dei presupposti e la proporzionalità della misura</a:t>
            </a:r>
            <a:endParaRPr b="0" i="0" sz="1700" u="none" cap="none" strike="noStrike"/>
          </a:p>
        </p:txBody>
      </p:sp>
      <p:sp>
        <p:nvSpPr>
          <p:cNvPr id="521" name="Google Shape;521;p49"/>
          <p:cNvSpPr/>
          <p:nvPr/>
        </p:nvSpPr>
        <p:spPr>
          <a:xfrm>
            <a:off x="7425333" y="5227439"/>
            <a:ext cx="6324005" cy="1996916"/>
          </a:xfrm>
          <a:prstGeom prst="roundRect">
            <a:avLst>
              <a:gd fmla="val 7326" name="adj"/>
            </a:avLst>
          </a:prstGeom>
          <a:solidFill>
            <a:srgbClr val="0B0C23">
              <a:alpha val="94901"/>
            </a:srgbClr>
          </a:solidFill>
          <a:ln cap="flat" cmpd="sng" w="30475">
            <a:solidFill>
              <a:srgbClr val="6D45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49"/>
          <p:cNvSpPr/>
          <p:nvPr/>
        </p:nvSpPr>
        <p:spPr>
          <a:xfrm>
            <a:off x="7394853" y="5227439"/>
            <a:ext cx="121920" cy="1996916"/>
          </a:xfrm>
          <a:prstGeom prst="roundRect">
            <a:avLst>
              <a:gd fmla="val 75889" name="adj"/>
            </a:avLst>
          </a:prstGeom>
          <a:solidFill>
            <a:srgbClr val="A95B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49"/>
          <p:cNvSpPr/>
          <p:nvPr/>
        </p:nvSpPr>
        <p:spPr>
          <a:xfrm>
            <a:off x="7767518" y="5478185"/>
            <a:ext cx="2619494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Divieto di Presunzioni</a:t>
            </a:r>
            <a:endParaRPr b="0" i="0" sz="1900" u="none" cap="none" strike="noStrike"/>
          </a:p>
        </p:txBody>
      </p:sp>
      <p:sp>
        <p:nvSpPr>
          <p:cNvPr id="524" name="Google Shape;524;p49"/>
          <p:cNvSpPr/>
          <p:nvPr/>
        </p:nvSpPr>
        <p:spPr>
          <a:xfrm>
            <a:off x="7767518" y="5916335"/>
            <a:ext cx="5731073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La limitazione </a:t>
            </a:r>
            <a:r>
              <a:rPr b="1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non può fondarsi esclusivamente su condizioni patologiche o valutazioni presuntive</a:t>
            </a: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: ogni restrizione richiede un accertamento concreto e attuale</a:t>
            </a:r>
            <a:endParaRPr b="0" i="0" sz="1700" u="none" cap="none" strike="noStrike"/>
          </a:p>
        </p:txBody>
      </p:sp>
      <p:sp>
        <p:nvSpPr>
          <p:cNvPr id="525" name="Google Shape;525;p49"/>
          <p:cNvSpPr txBox="1"/>
          <p:nvPr/>
        </p:nvSpPr>
        <p:spPr>
          <a:xfrm>
            <a:off x="5945550" y="7669850"/>
            <a:ext cx="273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FF"/>
                </a:solidFill>
              </a:rPr>
              <a:t>Dott. Andrea Michelazzi</a:t>
            </a:r>
            <a:endParaRPr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0"/>
          <p:cNvSpPr/>
          <p:nvPr/>
        </p:nvSpPr>
        <p:spPr>
          <a:xfrm>
            <a:off x="881063" y="1511022"/>
            <a:ext cx="7784544" cy="6119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675"/>
              </a:lnSpc>
              <a:spcBef>
                <a:spcPts val="0"/>
              </a:spcBef>
              <a:spcAft>
                <a:spcPts val="0"/>
              </a:spcAft>
              <a:buClr>
                <a:srgbClr val="C6BFEE"/>
              </a:buClr>
              <a:buSzPts val="3850"/>
              <a:buFont typeface="Prompt"/>
              <a:buNone/>
            </a:pPr>
            <a:r>
              <a:rPr b="0" i="0" lang="en-US" sz="3850" u="none" cap="none" strike="noStrike">
                <a:solidFill>
                  <a:srgbClr val="C6BFEE"/>
                </a:solidFill>
                <a:latin typeface="Prompt"/>
                <a:ea typeface="Prompt"/>
                <a:cs typeface="Prompt"/>
                <a:sym typeface="Prompt"/>
              </a:rPr>
              <a:t>Art. 8 – Modifica dell'art. 133 c.p.</a:t>
            </a:r>
            <a:endParaRPr b="0" i="0" sz="3850" u="none" cap="none" strike="noStrike"/>
          </a:p>
        </p:txBody>
      </p:sp>
      <p:sp>
        <p:nvSpPr>
          <p:cNvPr id="532" name="Google Shape;532;p50"/>
          <p:cNvSpPr/>
          <p:nvPr/>
        </p:nvSpPr>
        <p:spPr>
          <a:xfrm>
            <a:off x="1211461" y="2811304"/>
            <a:ext cx="12537877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«Il giudice valuta autonomamente il grado di capacità di colpa e gli indici normativamente tipizzati di inclinazione alla reiterazione, esclusivamente ai fini della modulazione della sanzione nei limiti della responsabilità personale.»</a:t>
            </a:r>
            <a:endParaRPr b="0" i="0" sz="1700" u="none" cap="none" strike="noStrike"/>
          </a:p>
        </p:txBody>
      </p:sp>
      <p:sp>
        <p:nvSpPr>
          <p:cNvPr id="533" name="Google Shape;533;p50"/>
          <p:cNvSpPr/>
          <p:nvPr/>
        </p:nvSpPr>
        <p:spPr>
          <a:xfrm>
            <a:off x="881063" y="2563535"/>
            <a:ext cx="30480" cy="1200388"/>
          </a:xfrm>
          <a:prstGeom prst="rect">
            <a:avLst/>
          </a:prstGeom>
          <a:solidFill>
            <a:srgbClr val="A95B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50"/>
          <p:cNvSpPr/>
          <p:nvPr/>
        </p:nvSpPr>
        <p:spPr>
          <a:xfrm>
            <a:off x="722471" y="4011692"/>
            <a:ext cx="6482596" cy="2706886"/>
          </a:xfrm>
          <a:prstGeom prst="roundRect">
            <a:avLst>
              <a:gd fmla="val 5860" name="adj"/>
            </a:avLst>
          </a:prstGeom>
          <a:solidFill>
            <a:srgbClr val="A95B95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50"/>
          <p:cNvSpPr/>
          <p:nvPr/>
        </p:nvSpPr>
        <p:spPr>
          <a:xfrm>
            <a:off x="942737" y="4231958"/>
            <a:ext cx="3010972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rompt Medium"/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Prompt Medium"/>
                <a:ea typeface="Prompt Medium"/>
                <a:cs typeface="Prompt Medium"/>
                <a:sym typeface="Prompt Medium"/>
              </a:rPr>
              <a:t>Significato della Modifica</a:t>
            </a:r>
            <a:endParaRPr b="0" i="0" sz="1900" u="none" cap="none" strike="noStrike"/>
          </a:p>
        </p:txBody>
      </p:sp>
      <p:sp>
        <p:nvSpPr>
          <p:cNvPr id="536" name="Google Shape;536;p50"/>
          <p:cNvSpPr/>
          <p:nvPr/>
        </p:nvSpPr>
        <p:spPr>
          <a:xfrm>
            <a:off x="942737" y="4758214"/>
            <a:ext cx="6042065" cy="14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Mukta Light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Mukta Light"/>
                <a:ea typeface="Mukta Light"/>
                <a:cs typeface="Mukta Light"/>
                <a:sym typeface="Mukta Light"/>
              </a:rPr>
              <a:t>La capacità di colpa e gli indici di reiterazione vengono inseriti tra i criteri di commisurazione della pena, ma vincolati </a:t>
            </a:r>
            <a:r>
              <a:rPr b="1" i="0" lang="en-US" sz="1700" u="none" cap="none" strike="noStrike">
                <a:solidFill>
                  <a:srgbClr val="000000"/>
                </a:solidFill>
                <a:latin typeface="Mukta Light"/>
                <a:ea typeface="Mukta Light"/>
                <a:cs typeface="Mukta Light"/>
                <a:sym typeface="Mukta Light"/>
              </a:rPr>
              <a:t>esclusivamente</a:t>
            </a:r>
            <a:r>
              <a:rPr b="0" i="0" lang="en-US" sz="1700" u="none" cap="none" strike="noStrike">
                <a:solidFill>
                  <a:srgbClr val="000000"/>
                </a:solidFill>
                <a:latin typeface="Mukta Light"/>
                <a:ea typeface="Mukta Light"/>
                <a:cs typeface="Mukta Light"/>
                <a:sym typeface="Mukta Light"/>
              </a:rPr>
              <a:t> alla modulazione della sanzione entro i limiti della responsabilità personale.</a:t>
            </a:r>
            <a:endParaRPr b="0" i="0" sz="1700" u="none" cap="none" strike="noStrike"/>
          </a:p>
        </p:txBody>
      </p:sp>
      <p:sp>
        <p:nvSpPr>
          <p:cNvPr id="537" name="Google Shape;537;p50"/>
          <p:cNvSpPr/>
          <p:nvPr/>
        </p:nvSpPr>
        <p:spPr>
          <a:xfrm>
            <a:off x="7591544" y="4231958"/>
            <a:ext cx="3434953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C6BFEE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C6BFEE"/>
                </a:solidFill>
                <a:latin typeface="Prompt"/>
                <a:ea typeface="Prompt"/>
                <a:cs typeface="Prompt"/>
                <a:sym typeface="Prompt"/>
              </a:rPr>
              <a:t>Autonomia della Valutazione</a:t>
            </a:r>
            <a:endParaRPr b="0" i="0" sz="1900" u="none" cap="none" strike="noStrike"/>
          </a:p>
        </p:txBody>
      </p:sp>
      <p:sp>
        <p:nvSpPr>
          <p:cNvPr id="538" name="Google Shape;538;p50"/>
          <p:cNvSpPr/>
          <p:nvPr/>
        </p:nvSpPr>
        <p:spPr>
          <a:xfrm>
            <a:off x="7591544" y="4758214"/>
            <a:ext cx="6165413" cy="1762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Il termine </a:t>
            </a:r>
            <a:r>
              <a:rPr b="1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«autonomamente»</a:t>
            </a: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 è di fondamentale importanza: il giudice deve valutare il grado di capacità di colpa con una motivazione specifica e separata rispetto alla valutazione della gravità del fatto, garantendo trasparenza e controllabilità del ragionamento decisorio.</a:t>
            </a:r>
            <a:endParaRPr b="0" i="0" sz="1700" u="none" cap="none" strike="noStrike"/>
          </a:p>
        </p:txBody>
      </p:sp>
      <p:sp>
        <p:nvSpPr>
          <p:cNvPr id="539" name="Google Shape;539;p50"/>
          <p:cNvSpPr txBox="1"/>
          <p:nvPr/>
        </p:nvSpPr>
        <p:spPr>
          <a:xfrm>
            <a:off x="5403750" y="7646025"/>
            <a:ext cx="382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FF"/>
                </a:solidFill>
              </a:rPr>
              <a:t>Dott. Andrea Michelazzi</a:t>
            </a:r>
            <a:endParaRPr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51"/>
          <p:cNvSpPr/>
          <p:nvPr/>
        </p:nvSpPr>
        <p:spPr>
          <a:xfrm>
            <a:off x="881063" y="891540"/>
            <a:ext cx="8566666" cy="6119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675"/>
              </a:lnSpc>
              <a:spcBef>
                <a:spcPts val="0"/>
              </a:spcBef>
              <a:spcAft>
                <a:spcPts val="0"/>
              </a:spcAft>
              <a:buClr>
                <a:srgbClr val="C6BFEE"/>
              </a:buClr>
              <a:buSzPts val="3850"/>
              <a:buFont typeface="Prompt"/>
              <a:buNone/>
            </a:pPr>
            <a:r>
              <a:rPr b="0" i="0" lang="en-US" sz="3850" u="none" cap="none" strike="noStrike">
                <a:solidFill>
                  <a:srgbClr val="C6BFEE"/>
                </a:solidFill>
                <a:latin typeface="Prompt"/>
                <a:ea typeface="Prompt"/>
                <a:cs typeface="Prompt"/>
                <a:sym typeface="Prompt"/>
              </a:rPr>
              <a:t>Art. 9 – Principio di Interpretazione</a:t>
            </a:r>
            <a:endParaRPr b="0" i="0" sz="3850" u="none" cap="none" strike="noStrike"/>
          </a:p>
        </p:txBody>
      </p:sp>
      <p:sp>
        <p:nvSpPr>
          <p:cNvPr id="546" name="Google Shape;546;p51"/>
          <p:cNvSpPr/>
          <p:nvPr/>
        </p:nvSpPr>
        <p:spPr>
          <a:xfrm>
            <a:off x="881063" y="1944053"/>
            <a:ext cx="12868275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Le disposizioni del presente capo sono interpretate in conformità ai principi di responsabilità penale personale, proporzionalità e non discriminazione, come risultanti dalla Costituzione e dalle fonti sovranazionali vincolanti per l'Italia.</a:t>
            </a:r>
            <a:endParaRPr b="0" i="0" sz="1700" u="none" cap="none" strike="noStrike"/>
          </a:p>
        </p:txBody>
      </p:sp>
      <p:pic>
        <p:nvPicPr>
          <p:cNvPr descr="preencoded.png" id="547" name="Google Shape;547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1063" y="2896672"/>
            <a:ext cx="903208" cy="903208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51"/>
          <p:cNvSpPr/>
          <p:nvPr/>
        </p:nvSpPr>
        <p:spPr>
          <a:xfrm>
            <a:off x="2059543" y="2896672"/>
            <a:ext cx="2927390" cy="6119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Responsabilità Penale Personale</a:t>
            </a:r>
            <a:endParaRPr b="0" i="0" sz="1900" u="none" cap="none" strike="noStrike"/>
          </a:p>
        </p:txBody>
      </p:sp>
      <p:sp>
        <p:nvSpPr>
          <p:cNvPr id="549" name="Google Shape;549;p51"/>
          <p:cNvSpPr/>
          <p:nvPr/>
        </p:nvSpPr>
        <p:spPr>
          <a:xfrm>
            <a:off x="2059543" y="3640812"/>
            <a:ext cx="2927390" cy="2114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Art. 27, comma 1, Cost.: la responsabilità penale è personale. Nessuno può essere punito per un fatto altrui o per una condizione soggettiva svincolata dal fatto commesso</a:t>
            </a:r>
            <a:endParaRPr b="0" i="0" sz="1700" u="none" cap="none" strike="noStrike"/>
          </a:p>
        </p:txBody>
      </p:sp>
      <p:pic>
        <p:nvPicPr>
          <p:cNvPr descr="preencoded.png" id="550" name="Google Shape;550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2205" y="2896672"/>
            <a:ext cx="903208" cy="903208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51"/>
          <p:cNvSpPr/>
          <p:nvPr/>
        </p:nvSpPr>
        <p:spPr>
          <a:xfrm>
            <a:off x="6440686" y="2896672"/>
            <a:ext cx="2447687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Proporzionalità</a:t>
            </a:r>
            <a:endParaRPr b="0" i="0" sz="1900" u="none" cap="none" strike="noStrike"/>
          </a:p>
        </p:txBody>
      </p:sp>
      <p:sp>
        <p:nvSpPr>
          <p:cNvPr id="552" name="Google Shape;552;p51"/>
          <p:cNvSpPr/>
          <p:nvPr/>
        </p:nvSpPr>
        <p:spPr>
          <a:xfrm>
            <a:off x="6440686" y="3334822"/>
            <a:ext cx="2927390" cy="2114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Principio costituzionale e convenzionale: la sanzione deve essere proporzionata alla colpevolezza per il fatto. Ogni eccesso sanzionatorio è costituzionalmente illegittimo</a:t>
            </a:r>
            <a:endParaRPr b="0" i="0" sz="1700" u="none" cap="none" strike="noStrike"/>
          </a:p>
        </p:txBody>
      </p:sp>
      <p:pic>
        <p:nvPicPr>
          <p:cNvPr descr="preencoded.png" id="553" name="Google Shape;553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43348" y="2896672"/>
            <a:ext cx="903208" cy="903208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51"/>
          <p:cNvSpPr/>
          <p:nvPr/>
        </p:nvSpPr>
        <p:spPr>
          <a:xfrm>
            <a:off x="10821829" y="2896672"/>
            <a:ext cx="2447687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Non Discriminazione</a:t>
            </a:r>
            <a:endParaRPr b="0" i="0" sz="1900" u="none" cap="none" strike="noStrike"/>
          </a:p>
        </p:txBody>
      </p:sp>
      <p:sp>
        <p:nvSpPr>
          <p:cNvPr id="555" name="Google Shape;555;p51"/>
          <p:cNvSpPr/>
          <p:nvPr/>
        </p:nvSpPr>
        <p:spPr>
          <a:xfrm>
            <a:off x="10821829" y="3334822"/>
            <a:ext cx="2927509" cy="2466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Art. 3 Cost. e fonti sovranazionali: il sistema sanzionatorio non può trattare diversamente soggetti in ragione di condizioni patologiche non incidenti sulla rimproverabilità del fatto</a:t>
            </a:r>
            <a:endParaRPr b="0" i="0" sz="1700" u="none" cap="none" strike="noStrike"/>
          </a:p>
        </p:txBody>
      </p:sp>
      <p:sp>
        <p:nvSpPr>
          <p:cNvPr id="556" name="Google Shape;556;p51"/>
          <p:cNvSpPr/>
          <p:nvPr/>
        </p:nvSpPr>
        <p:spPr>
          <a:xfrm>
            <a:off x="881063" y="6049566"/>
            <a:ext cx="12868275" cy="1288494"/>
          </a:xfrm>
          <a:prstGeom prst="roundRect">
            <a:avLst>
              <a:gd fmla="val 7181" name="adj"/>
            </a:avLst>
          </a:prstGeom>
          <a:solidFill>
            <a:srgbClr val="321A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557" name="Google Shape;557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01328" y="6375916"/>
            <a:ext cx="275273" cy="220266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51"/>
          <p:cNvSpPr/>
          <p:nvPr/>
        </p:nvSpPr>
        <p:spPr>
          <a:xfrm>
            <a:off x="1596866" y="6324838"/>
            <a:ext cx="11932206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FFFFFF"/>
                </a:solidFill>
                <a:latin typeface="Mukta"/>
                <a:ea typeface="Mukta"/>
                <a:cs typeface="Mukta"/>
                <a:sym typeface="Mukta"/>
              </a:rPr>
              <a:t>Il richiamo alle </a:t>
            </a:r>
            <a:r>
              <a:rPr b="1" i="0" lang="en-US" sz="1700" u="none" cap="none" strike="noStrike">
                <a:solidFill>
                  <a:srgbClr val="FFFFFF"/>
                </a:solidFill>
                <a:latin typeface="Mukta"/>
                <a:ea typeface="Mukta"/>
                <a:cs typeface="Mukta"/>
                <a:sym typeface="Mukta"/>
              </a:rPr>
              <a:t>fonti sovranazionali vincolanti</a:t>
            </a:r>
            <a:r>
              <a:rPr b="0" i="0" lang="en-US" sz="1700" u="none" cap="none" strike="noStrike">
                <a:solidFill>
                  <a:srgbClr val="FFFFFF"/>
                </a:solidFill>
                <a:latin typeface="Mukta"/>
                <a:ea typeface="Mukta"/>
                <a:cs typeface="Mukta"/>
                <a:sym typeface="Mukta"/>
              </a:rPr>
              <a:t> — CEDU, Carta dei diritti fondamentali UE, Patti internazionali — garantisce la conformità agli standard europei e internazionali in materia di diritti fondamentali e giustizia penale.</a:t>
            </a:r>
            <a:endParaRPr b="0" i="0" sz="1700" u="none" cap="none" strike="noStrike"/>
          </a:p>
        </p:txBody>
      </p:sp>
      <p:sp>
        <p:nvSpPr>
          <p:cNvPr id="559" name="Google Shape;559;p51"/>
          <p:cNvSpPr txBox="1"/>
          <p:nvPr/>
        </p:nvSpPr>
        <p:spPr>
          <a:xfrm>
            <a:off x="7026725" y="7681750"/>
            <a:ext cx="35700" cy="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51"/>
          <p:cNvSpPr txBox="1"/>
          <p:nvPr/>
        </p:nvSpPr>
        <p:spPr>
          <a:xfrm>
            <a:off x="5957550" y="7648625"/>
            <a:ext cx="271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FF"/>
                </a:solidFill>
              </a:rPr>
              <a:t>Dott. Andrea Michelazzi</a:t>
            </a:r>
            <a:endParaRPr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52"/>
          <p:cNvSpPr/>
          <p:nvPr/>
        </p:nvSpPr>
        <p:spPr>
          <a:xfrm>
            <a:off x="1064419" y="704136"/>
            <a:ext cx="5936099" cy="495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806"/>
              </a:lnSpc>
              <a:spcBef>
                <a:spcPts val="0"/>
              </a:spcBef>
              <a:spcAft>
                <a:spcPts val="0"/>
              </a:spcAft>
              <a:buClr>
                <a:srgbClr val="C6BFEE"/>
              </a:buClr>
              <a:buSzPts val="3100"/>
              <a:buFont typeface="Prompt"/>
              <a:buNone/>
            </a:pPr>
            <a:r>
              <a:rPr b="0" i="0" lang="en-US" sz="3100" u="none" cap="none" strike="noStrike">
                <a:solidFill>
                  <a:srgbClr val="C6BFEE"/>
                </a:solidFill>
                <a:latin typeface="Prompt"/>
                <a:ea typeface="Prompt"/>
                <a:cs typeface="Prompt"/>
                <a:sym typeface="Prompt"/>
              </a:rPr>
              <a:t>Effetto Sistemico della Riforma</a:t>
            </a:r>
            <a:endParaRPr b="0" i="0" sz="3100" u="none" cap="none" strike="noStrike"/>
          </a:p>
        </p:txBody>
      </p:sp>
      <p:sp>
        <p:nvSpPr>
          <p:cNvPr id="567" name="Google Shape;567;p52"/>
          <p:cNvSpPr/>
          <p:nvPr/>
        </p:nvSpPr>
        <p:spPr>
          <a:xfrm>
            <a:off x="1064419" y="1488281"/>
            <a:ext cx="12501443" cy="516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400"/>
              <a:buFont typeface="Mukta"/>
              <a:buNone/>
            </a:pPr>
            <a:r>
              <a:rPr b="0" i="0" lang="en-US" sz="14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Il complesso delle disposizioni introdotte produce un effetto sistemico di riorganizzazione dell'intero sistema sanzionatorio penale, sintetizzabile in cinque trasformazioni fondamentali.</a:t>
            </a:r>
            <a:endParaRPr b="0" i="0" sz="1400" u="none" cap="none" strike="noStrike"/>
          </a:p>
        </p:txBody>
      </p:sp>
      <p:sp>
        <p:nvSpPr>
          <p:cNvPr id="568" name="Google Shape;568;p52"/>
          <p:cNvSpPr/>
          <p:nvPr/>
        </p:nvSpPr>
        <p:spPr>
          <a:xfrm>
            <a:off x="1064419" y="2166938"/>
            <a:ext cx="1250037" cy="948809"/>
          </a:xfrm>
          <a:prstGeom prst="roundRect">
            <a:avLst>
              <a:gd fmla="val 7895" name="adj"/>
            </a:avLst>
          </a:prstGeom>
          <a:solidFill>
            <a:srgbClr val="542C49"/>
          </a:solidFill>
          <a:ln cap="flat" cmpd="sng" w="9525">
            <a:solidFill>
              <a:srgbClr val="6D45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52"/>
          <p:cNvSpPr/>
          <p:nvPr/>
        </p:nvSpPr>
        <p:spPr>
          <a:xfrm>
            <a:off x="1564005" y="2484596"/>
            <a:ext cx="250746" cy="3134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6153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50"/>
              <a:buFont typeface="Prompt"/>
              <a:buNone/>
            </a:pPr>
            <a:r>
              <a:rPr b="0" i="0" lang="en-US" sz="195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1</a:t>
            </a:r>
            <a:endParaRPr b="0" i="0" sz="1950" u="none" cap="none" strike="noStrike"/>
          </a:p>
        </p:txBody>
      </p:sp>
      <p:sp>
        <p:nvSpPr>
          <p:cNvPr id="570" name="Google Shape;570;p52"/>
          <p:cNvSpPr/>
          <p:nvPr/>
        </p:nvSpPr>
        <p:spPr>
          <a:xfrm>
            <a:off x="2492693" y="2345174"/>
            <a:ext cx="2288977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806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550"/>
              <a:buFont typeface="Prompt"/>
              <a:buNone/>
            </a:pPr>
            <a:r>
              <a:rPr b="0" i="0" lang="en-US" sz="155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Integrazione Preventiva</a:t>
            </a:r>
            <a:endParaRPr b="0" i="0" sz="1550" u="none" cap="none" strike="noStrike"/>
          </a:p>
        </p:txBody>
      </p:sp>
      <p:sp>
        <p:nvSpPr>
          <p:cNvPr id="571" name="Google Shape;571;p52"/>
          <p:cNvSpPr/>
          <p:nvPr/>
        </p:nvSpPr>
        <p:spPr>
          <a:xfrm>
            <a:off x="2492693" y="2679383"/>
            <a:ext cx="4990148" cy="2581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400"/>
              <a:buFont typeface="Mukta"/>
              <a:buNone/>
            </a:pPr>
            <a:r>
              <a:rPr b="0" i="0" lang="en-US" sz="14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Integrazione della funzione preventiva nella fase esecutiva della pena</a:t>
            </a:r>
            <a:endParaRPr b="0" i="0" sz="1400" u="none" cap="none" strike="noStrike"/>
          </a:p>
        </p:txBody>
      </p:sp>
      <p:sp>
        <p:nvSpPr>
          <p:cNvPr id="572" name="Google Shape;572;p52"/>
          <p:cNvSpPr/>
          <p:nvPr/>
        </p:nvSpPr>
        <p:spPr>
          <a:xfrm>
            <a:off x="2403515" y="3106222"/>
            <a:ext cx="11073289" cy="11430"/>
          </a:xfrm>
          <a:prstGeom prst="roundRect">
            <a:avLst>
              <a:gd fmla="val 655354" name="adj"/>
            </a:avLst>
          </a:prstGeom>
          <a:solidFill>
            <a:srgbClr val="6D456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52"/>
          <p:cNvSpPr/>
          <p:nvPr/>
        </p:nvSpPr>
        <p:spPr>
          <a:xfrm>
            <a:off x="1064419" y="3204805"/>
            <a:ext cx="2500193" cy="948809"/>
          </a:xfrm>
          <a:prstGeom prst="roundRect">
            <a:avLst>
              <a:gd fmla="val 7895" name="adj"/>
            </a:avLst>
          </a:prstGeom>
          <a:solidFill>
            <a:srgbClr val="542C49"/>
          </a:solidFill>
          <a:ln cap="flat" cmpd="sng" w="9525">
            <a:solidFill>
              <a:srgbClr val="6D45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52"/>
          <p:cNvSpPr/>
          <p:nvPr/>
        </p:nvSpPr>
        <p:spPr>
          <a:xfrm>
            <a:off x="2189083" y="3522464"/>
            <a:ext cx="250746" cy="3134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6153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50"/>
              <a:buFont typeface="Prompt"/>
              <a:buNone/>
            </a:pPr>
            <a:r>
              <a:rPr b="0" i="0" lang="en-US" sz="195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2</a:t>
            </a:r>
            <a:endParaRPr b="0" i="0" sz="1950" u="none" cap="none" strike="noStrike"/>
          </a:p>
        </p:txBody>
      </p:sp>
      <p:sp>
        <p:nvSpPr>
          <p:cNvPr id="575" name="Google Shape;575;p52"/>
          <p:cNvSpPr/>
          <p:nvPr/>
        </p:nvSpPr>
        <p:spPr>
          <a:xfrm>
            <a:off x="3742849" y="3383042"/>
            <a:ext cx="3000018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806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550"/>
              <a:buFont typeface="Prompt"/>
              <a:buNone/>
            </a:pPr>
            <a:r>
              <a:rPr b="0" i="0" lang="en-US" sz="155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Superamento della Pericolosità</a:t>
            </a:r>
            <a:endParaRPr b="0" i="0" sz="1550" u="none" cap="none" strike="noStrike"/>
          </a:p>
        </p:txBody>
      </p:sp>
      <p:sp>
        <p:nvSpPr>
          <p:cNvPr id="576" name="Google Shape;576;p52"/>
          <p:cNvSpPr/>
          <p:nvPr/>
        </p:nvSpPr>
        <p:spPr>
          <a:xfrm>
            <a:off x="3742849" y="3717250"/>
            <a:ext cx="7660481" cy="2581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400"/>
              <a:buFont typeface="Mukta"/>
              <a:buNone/>
            </a:pPr>
            <a:r>
              <a:rPr b="0" i="0" lang="en-US" sz="14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Soppressione della categoria di pericolosità sociale come fondamento autonomo di risposta sanzionatoria</a:t>
            </a:r>
            <a:endParaRPr b="0" i="0" sz="1400" u="none" cap="none" strike="noStrike"/>
          </a:p>
        </p:txBody>
      </p:sp>
      <p:sp>
        <p:nvSpPr>
          <p:cNvPr id="577" name="Google Shape;577;p52"/>
          <p:cNvSpPr/>
          <p:nvPr/>
        </p:nvSpPr>
        <p:spPr>
          <a:xfrm>
            <a:off x="3653671" y="4144089"/>
            <a:ext cx="9823133" cy="11430"/>
          </a:xfrm>
          <a:prstGeom prst="roundRect">
            <a:avLst>
              <a:gd fmla="val 655354" name="adj"/>
            </a:avLst>
          </a:prstGeom>
          <a:solidFill>
            <a:srgbClr val="6D456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52"/>
          <p:cNvSpPr/>
          <p:nvPr/>
        </p:nvSpPr>
        <p:spPr>
          <a:xfrm>
            <a:off x="1064419" y="4242673"/>
            <a:ext cx="3750350" cy="948809"/>
          </a:xfrm>
          <a:prstGeom prst="roundRect">
            <a:avLst>
              <a:gd fmla="val 7895" name="adj"/>
            </a:avLst>
          </a:prstGeom>
          <a:solidFill>
            <a:srgbClr val="542C49"/>
          </a:solidFill>
          <a:ln cap="flat" cmpd="sng" w="9525">
            <a:solidFill>
              <a:srgbClr val="6D45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52"/>
          <p:cNvSpPr/>
          <p:nvPr/>
        </p:nvSpPr>
        <p:spPr>
          <a:xfrm>
            <a:off x="2814161" y="4560332"/>
            <a:ext cx="250746" cy="3134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6153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50"/>
              <a:buFont typeface="Prompt"/>
              <a:buNone/>
            </a:pPr>
            <a:r>
              <a:rPr b="0" i="0" lang="en-US" sz="195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3</a:t>
            </a:r>
            <a:endParaRPr b="0" i="0" sz="1950" u="none" cap="none" strike="noStrike"/>
          </a:p>
        </p:txBody>
      </p:sp>
      <p:sp>
        <p:nvSpPr>
          <p:cNvPr id="580" name="Google Shape;580;p52"/>
          <p:cNvSpPr/>
          <p:nvPr/>
        </p:nvSpPr>
        <p:spPr>
          <a:xfrm>
            <a:off x="4993005" y="4420910"/>
            <a:ext cx="269509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806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550"/>
              <a:buFont typeface="Prompt"/>
              <a:buNone/>
            </a:pPr>
            <a:r>
              <a:rPr b="0" i="0" lang="en-US" sz="155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Fine della Misura Autonoma</a:t>
            </a:r>
            <a:endParaRPr b="0" i="0" sz="1550" u="none" cap="none" strike="noStrike"/>
          </a:p>
        </p:txBody>
      </p:sp>
      <p:sp>
        <p:nvSpPr>
          <p:cNvPr id="581" name="Google Shape;581;p52"/>
          <p:cNvSpPr/>
          <p:nvPr/>
        </p:nvSpPr>
        <p:spPr>
          <a:xfrm>
            <a:off x="4993005" y="4755118"/>
            <a:ext cx="6053614" cy="2581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400"/>
              <a:buFont typeface="Mukta"/>
              <a:buNone/>
            </a:pPr>
            <a:r>
              <a:rPr b="0" i="0" lang="en-US" sz="14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Superamento della misura di sicurezza come sanzione autonoma distinta dalla pena</a:t>
            </a:r>
            <a:endParaRPr b="0" i="0" sz="1400" u="none" cap="none" strike="noStrike"/>
          </a:p>
        </p:txBody>
      </p:sp>
      <p:sp>
        <p:nvSpPr>
          <p:cNvPr id="582" name="Google Shape;582;p52"/>
          <p:cNvSpPr/>
          <p:nvPr/>
        </p:nvSpPr>
        <p:spPr>
          <a:xfrm>
            <a:off x="4903827" y="5181957"/>
            <a:ext cx="8572976" cy="11430"/>
          </a:xfrm>
          <a:prstGeom prst="roundRect">
            <a:avLst>
              <a:gd fmla="val 655354" name="adj"/>
            </a:avLst>
          </a:prstGeom>
          <a:solidFill>
            <a:srgbClr val="6D456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52"/>
          <p:cNvSpPr/>
          <p:nvPr/>
        </p:nvSpPr>
        <p:spPr>
          <a:xfrm>
            <a:off x="1064419" y="5280541"/>
            <a:ext cx="5000506" cy="948809"/>
          </a:xfrm>
          <a:prstGeom prst="roundRect">
            <a:avLst>
              <a:gd fmla="val 7895" name="adj"/>
            </a:avLst>
          </a:prstGeom>
          <a:solidFill>
            <a:srgbClr val="542C49"/>
          </a:solidFill>
          <a:ln cap="flat" cmpd="sng" w="9525">
            <a:solidFill>
              <a:srgbClr val="6D45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52"/>
          <p:cNvSpPr/>
          <p:nvPr/>
        </p:nvSpPr>
        <p:spPr>
          <a:xfrm>
            <a:off x="3439239" y="5598200"/>
            <a:ext cx="250746" cy="3134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6153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50"/>
              <a:buFont typeface="Prompt"/>
              <a:buNone/>
            </a:pPr>
            <a:r>
              <a:rPr b="0" i="0" lang="en-US" sz="195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4</a:t>
            </a:r>
            <a:endParaRPr b="0" i="0" sz="1950" u="none" cap="none" strike="noStrike"/>
          </a:p>
        </p:txBody>
      </p:sp>
      <p:sp>
        <p:nvSpPr>
          <p:cNvPr id="585" name="Google Shape;585;p52"/>
          <p:cNvSpPr/>
          <p:nvPr/>
        </p:nvSpPr>
        <p:spPr>
          <a:xfrm>
            <a:off x="6243161" y="5458778"/>
            <a:ext cx="3254812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806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550"/>
              <a:buFont typeface="Prompt"/>
              <a:buNone/>
            </a:pPr>
            <a:r>
              <a:rPr b="0" i="0" lang="en-US" sz="155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Centralità della Capacità di Colpa</a:t>
            </a:r>
            <a:endParaRPr b="0" i="0" sz="1550" u="none" cap="none" strike="noStrike"/>
          </a:p>
        </p:txBody>
      </p:sp>
      <p:sp>
        <p:nvSpPr>
          <p:cNvPr id="586" name="Google Shape;586;p52"/>
          <p:cNvSpPr/>
          <p:nvPr/>
        </p:nvSpPr>
        <p:spPr>
          <a:xfrm>
            <a:off x="6243161" y="5792986"/>
            <a:ext cx="5675828" cy="2581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400"/>
              <a:buFont typeface="Mukta"/>
              <a:buNone/>
            </a:pPr>
            <a:r>
              <a:rPr b="0" i="0" lang="en-US" sz="14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Capacità di colpa come limite massimo di compressione della libertà personale</a:t>
            </a:r>
            <a:endParaRPr b="0" i="0" sz="1400" u="none" cap="none" strike="noStrike"/>
          </a:p>
        </p:txBody>
      </p:sp>
      <p:sp>
        <p:nvSpPr>
          <p:cNvPr id="587" name="Google Shape;587;p52"/>
          <p:cNvSpPr/>
          <p:nvPr/>
        </p:nvSpPr>
        <p:spPr>
          <a:xfrm>
            <a:off x="6153983" y="6219825"/>
            <a:ext cx="7322820" cy="11430"/>
          </a:xfrm>
          <a:prstGeom prst="roundRect">
            <a:avLst>
              <a:gd fmla="val 655354" name="adj"/>
            </a:avLst>
          </a:prstGeom>
          <a:solidFill>
            <a:srgbClr val="6D456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52"/>
          <p:cNvSpPr/>
          <p:nvPr/>
        </p:nvSpPr>
        <p:spPr>
          <a:xfrm>
            <a:off x="1064419" y="6318409"/>
            <a:ext cx="6250662" cy="1206937"/>
          </a:xfrm>
          <a:prstGeom prst="roundRect">
            <a:avLst>
              <a:gd fmla="val 6206" name="adj"/>
            </a:avLst>
          </a:prstGeom>
          <a:solidFill>
            <a:srgbClr val="542C49"/>
          </a:solidFill>
          <a:ln cap="flat" cmpd="sng" w="9525">
            <a:solidFill>
              <a:srgbClr val="6D45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52"/>
          <p:cNvSpPr/>
          <p:nvPr/>
        </p:nvSpPr>
        <p:spPr>
          <a:xfrm>
            <a:off x="4064318" y="6765131"/>
            <a:ext cx="250746" cy="3134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6153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50"/>
              <a:buFont typeface="Prompt"/>
              <a:buNone/>
            </a:pPr>
            <a:r>
              <a:rPr b="0" i="0" lang="en-US" sz="195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5</a:t>
            </a:r>
            <a:endParaRPr b="0" i="0" sz="1950" u="none" cap="none" strike="noStrike"/>
          </a:p>
        </p:txBody>
      </p:sp>
      <p:sp>
        <p:nvSpPr>
          <p:cNvPr id="590" name="Google Shape;590;p52"/>
          <p:cNvSpPr/>
          <p:nvPr/>
        </p:nvSpPr>
        <p:spPr>
          <a:xfrm>
            <a:off x="7493318" y="6496645"/>
            <a:ext cx="3083243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806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550"/>
              <a:buFont typeface="Prompt"/>
              <a:buNone/>
            </a:pPr>
            <a:r>
              <a:rPr b="0" i="0" lang="en-US" sz="155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Eliminazione del Doppio Binario</a:t>
            </a:r>
            <a:endParaRPr b="0" i="0" sz="1550" u="none" cap="none" strike="noStrike"/>
          </a:p>
        </p:txBody>
      </p:sp>
      <p:sp>
        <p:nvSpPr>
          <p:cNvPr id="591" name="Google Shape;591;p52"/>
          <p:cNvSpPr/>
          <p:nvPr/>
        </p:nvSpPr>
        <p:spPr>
          <a:xfrm>
            <a:off x="7493318" y="6830854"/>
            <a:ext cx="5894308" cy="516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400"/>
              <a:buFont typeface="Mukta"/>
              <a:buNone/>
            </a:pPr>
            <a:r>
              <a:rPr b="0" i="0" lang="en-US" sz="14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Eliminazione definitiva del doppio binario pena/misura di sicurezza dall'ordinamento penale italiano</a:t>
            </a:r>
            <a:endParaRPr b="0" i="0" sz="1400" u="none" cap="none" strike="noStrike"/>
          </a:p>
        </p:txBody>
      </p:sp>
      <p:sp>
        <p:nvSpPr>
          <p:cNvPr id="592" name="Google Shape;592;p52"/>
          <p:cNvSpPr txBox="1"/>
          <p:nvPr/>
        </p:nvSpPr>
        <p:spPr>
          <a:xfrm>
            <a:off x="5815200" y="77638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FF"/>
                </a:solidFill>
              </a:rPr>
              <a:t>Dott. Andrea Michelazzi</a:t>
            </a:r>
            <a:endParaRPr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53"/>
          <p:cNvSpPr/>
          <p:nvPr/>
        </p:nvSpPr>
        <p:spPr>
          <a:xfrm>
            <a:off x="2582823" y="1475780"/>
            <a:ext cx="4516160" cy="3750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531"/>
              </a:lnSpc>
              <a:spcBef>
                <a:spcPts val="0"/>
              </a:spcBef>
              <a:spcAft>
                <a:spcPts val="0"/>
              </a:spcAft>
              <a:buClr>
                <a:srgbClr val="C6BFEE"/>
              </a:buClr>
              <a:buSzPts val="2350"/>
              <a:buFont typeface="Prompt"/>
              <a:buNone/>
            </a:pPr>
            <a:r>
              <a:rPr b="0" i="0" lang="en-US" sz="2350" u="none" cap="none" strike="noStrike">
                <a:solidFill>
                  <a:srgbClr val="C6BFEE"/>
                </a:solidFill>
                <a:latin typeface="Prompt"/>
                <a:ea typeface="Prompt"/>
                <a:cs typeface="Prompt"/>
                <a:sym typeface="Prompt"/>
              </a:rPr>
              <a:t>Quadro Sinottico della Riforma</a:t>
            </a:r>
            <a:endParaRPr b="0" i="0" sz="2350" u="none" cap="none" strike="noStrike"/>
          </a:p>
        </p:txBody>
      </p:sp>
      <p:sp>
        <p:nvSpPr>
          <p:cNvPr id="599" name="Google Shape;599;p53"/>
          <p:cNvSpPr/>
          <p:nvPr/>
        </p:nvSpPr>
        <p:spPr>
          <a:xfrm>
            <a:off x="2582823" y="2016323"/>
            <a:ext cx="9464754" cy="1741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050"/>
              <a:buFont typeface="Mukta"/>
              <a:buNone/>
            </a:pPr>
            <a:r>
              <a:rPr b="0" i="0" lang="en-US" sz="10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La tabella seguente offre una visione d'insieme delle modifiche normative introdotte dalla riforma, con indicazione delle disposizioni abrogate, modificate e introdotte.</a:t>
            </a:r>
            <a:endParaRPr b="0" i="0" sz="1050" u="none" cap="none" strike="noStrike"/>
          </a:p>
        </p:txBody>
      </p:sp>
      <p:sp>
        <p:nvSpPr>
          <p:cNvPr id="600" name="Google Shape;600;p53"/>
          <p:cNvSpPr/>
          <p:nvPr/>
        </p:nvSpPr>
        <p:spPr>
          <a:xfrm>
            <a:off x="2582823" y="2283619"/>
            <a:ext cx="9464754" cy="4470202"/>
          </a:xfrm>
          <a:prstGeom prst="roundRect">
            <a:avLst>
              <a:gd fmla="val 1269" name="adj"/>
            </a:avLst>
          </a:prstGeom>
          <a:noFill/>
          <a:ln cap="flat" cmpd="sng" w="9525">
            <a:solidFill>
              <a:srgbClr val="FFFFFF">
                <a:alpha val="23921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53"/>
          <p:cNvSpPr/>
          <p:nvPr/>
        </p:nvSpPr>
        <p:spPr>
          <a:xfrm>
            <a:off x="2590443" y="2291239"/>
            <a:ext cx="9449514" cy="288727"/>
          </a:xfrm>
          <a:prstGeom prst="rect">
            <a:avLst/>
          </a:prstGeom>
          <a:solidFill>
            <a:srgbClr val="FFFFFF">
              <a:alpha val="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53"/>
          <p:cNvSpPr/>
          <p:nvPr/>
        </p:nvSpPr>
        <p:spPr>
          <a:xfrm>
            <a:off x="2725579" y="2348508"/>
            <a:ext cx="2088475" cy="1741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050"/>
              <a:buFont typeface="Mukta"/>
              <a:buNone/>
            </a:pPr>
            <a:r>
              <a:rPr b="1" i="0" lang="en-US" sz="10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Articolo</a:t>
            </a:r>
            <a:endParaRPr b="0" i="0" sz="1050" u="none" cap="none" strike="noStrike"/>
          </a:p>
        </p:txBody>
      </p:sp>
      <p:sp>
        <p:nvSpPr>
          <p:cNvPr id="603" name="Google Shape;603;p53"/>
          <p:cNvSpPr/>
          <p:nvPr/>
        </p:nvSpPr>
        <p:spPr>
          <a:xfrm>
            <a:off x="5091708" y="2348508"/>
            <a:ext cx="3029664" cy="1741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050"/>
              <a:buFont typeface="Mukta"/>
              <a:buNone/>
            </a:pPr>
            <a:r>
              <a:rPr b="1" i="0" lang="en-US" sz="10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Oggetto</a:t>
            </a:r>
            <a:endParaRPr b="0" i="0" sz="1050" u="none" cap="none" strike="noStrike"/>
          </a:p>
        </p:txBody>
      </p:sp>
      <p:sp>
        <p:nvSpPr>
          <p:cNvPr id="604" name="Google Shape;604;p53"/>
          <p:cNvSpPr/>
          <p:nvPr/>
        </p:nvSpPr>
        <p:spPr>
          <a:xfrm>
            <a:off x="8399026" y="2348508"/>
            <a:ext cx="3505914" cy="1741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050"/>
              <a:buFont typeface="Mukta"/>
              <a:buNone/>
            </a:pPr>
            <a:r>
              <a:rPr b="1" i="0" lang="en-US" sz="10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Effetto</a:t>
            </a:r>
            <a:endParaRPr b="0" i="0" sz="1050" u="none" cap="none" strike="noStrike"/>
          </a:p>
        </p:txBody>
      </p:sp>
      <p:sp>
        <p:nvSpPr>
          <p:cNvPr id="605" name="Google Shape;605;p53"/>
          <p:cNvSpPr/>
          <p:nvPr/>
        </p:nvSpPr>
        <p:spPr>
          <a:xfrm>
            <a:off x="2590443" y="2579965"/>
            <a:ext cx="9449514" cy="462915"/>
          </a:xfrm>
          <a:prstGeom prst="rect">
            <a:avLst/>
          </a:prstGeom>
          <a:solidFill>
            <a:srgbClr val="000000">
              <a:alpha val="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53"/>
          <p:cNvSpPr/>
          <p:nvPr/>
        </p:nvSpPr>
        <p:spPr>
          <a:xfrm>
            <a:off x="2725579" y="2637234"/>
            <a:ext cx="2088475" cy="1741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050"/>
              <a:buFont typeface="Mukta"/>
              <a:buNone/>
            </a:pPr>
            <a:r>
              <a:rPr b="0" i="0" lang="en-US" sz="10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Art. 1 (nuovo art. 85 c.p.)</a:t>
            </a:r>
            <a:endParaRPr b="0" i="0" sz="1050" u="none" cap="none" strike="noStrike"/>
          </a:p>
        </p:txBody>
      </p:sp>
      <p:sp>
        <p:nvSpPr>
          <p:cNvPr id="607" name="Google Shape;607;p53"/>
          <p:cNvSpPr/>
          <p:nvPr/>
        </p:nvSpPr>
        <p:spPr>
          <a:xfrm>
            <a:off x="5091708" y="2637234"/>
            <a:ext cx="3029664" cy="1741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050"/>
              <a:buFont typeface="Mukta"/>
              <a:buNone/>
            </a:pPr>
            <a:r>
              <a:rPr b="0" i="0" lang="en-US" sz="10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Colpevolezza e capacità di colpa</a:t>
            </a:r>
            <a:endParaRPr b="0" i="0" sz="1050" u="none" cap="none" strike="noStrike"/>
          </a:p>
        </p:txBody>
      </p:sp>
      <p:sp>
        <p:nvSpPr>
          <p:cNvPr id="608" name="Google Shape;608;p53"/>
          <p:cNvSpPr/>
          <p:nvPr/>
        </p:nvSpPr>
        <p:spPr>
          <a:xfrm>
            <a:off x="8399026" y="2637234"/>
            <a:ext cx="3505914" cy="3483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050"/>
              <a:buFont typeface="Mukta"/>
              <a:buNone/>
            </a:pPr>
            <a:r>
              <a:rPr b="0" i="0" lang="en-US" sz="10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Capacità di colpa come elemento strutturale della colpevolezza e parametro sanzionatorio</a:t>
            </a:r>
            <a:endParaRPr b="0" i="0" sz="1050" u="none" cap="none" strike="noStrike"/>
          </a:p>
        </p:txBody>
      </p:sp>
      <p:sp>
        <p:nvSpPr>
          <p:cNvPr id="609" name="Google Shape;609;p53"/>
          <p:cNvSpPr/>
          <p:nvPr/>
        </p:nvSpPr>
        <p:spPr>
          <a:xfrm>
            <a:off x="2590443" y="3042880"/>
            <a:ext cx="9449514" cy="462915"/>
          </a:xfrm>
          <a:prstGeom prst="rect">
            <a:avLst/>
          </a:prstGeom>
          <a:solidFill>
            <a:srgbClr val="FFFFFF">
              <a:alpha val="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53"/>
          <p:cNvSpPr/>
          <p:nvPr/>
        </p:nvSpPr>
        <p:spPr>
          <a:xfrm>
            <a:off x="2725579" y="3100149"/>
            <a:ext cx="2088475" cy="1741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050"/>
              <a:buFont typeface="Mukta"/>
              <a:buNone/>
            </a:pPr>
            <a:r>
              <a:rPr b="0" i="0" lang="en-US" sz="10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Art. 2 (abrogazione artt. 88–89 c.p.)</a:t>
            </a:r>
            <a:endParaRPr b="0" i="0" sz="1050" u="none" cap="none" strike="noStrike"/>
          </a:p>
        </p:txBody>
      </p:sp>
      <p:sp>
        <p:nvSpPr>
          <p:cNvPr id="611" name="Google Shape;611;p53"/>
          <p:cNvSpPr/>
          <p:nvPr/>
        </p:nvSpPr>
        <p:spPr>
          <a:xfrm>
            <a:off x="5091708" y="3100149"/>
            <a:ext cx="3029664" cy="1741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050"/>
              <a:buFont typeface="Mukta"/>
              <a:buNone/>
            </a:pPr>
            <a:r>
              <a:rPr b="0" i="0" lang="en-US" sz="10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Vizio totale e parziale di mente</a:t>
            </a:r>
            <a:endParaRPr b="0" i="0" sz="1050" u="none" cap="none" strike="noStrike"/>
          </a:p>
        </p:txBody>
      </p:sp>
      <p:sp>
        <p:nvSpPr>
          <p:cNvPr id="612" name="Google Shape;612;p53"/>
          <p:cNvSpPr/>
          <p:nvPr/>
        </p:nvSpPr>
        <p:spPr>
          <a:xfrm>
            <a:off x="8399026" y="3100149"/>
            <a:ext cx="3505914" cy="3483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050"/>
              <a:buFont typeface="Mukta"/>
              <a:buNone/>
            </a:pPr>
            <a:r>
              <a:rPr b="0" i="0" lang="en-US" sz="10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Eliminazione delle categorie di imputabilità; sostituzione con capacità di colpa valutata in concreto</a:t>
            </a:r>
            <a:endParaRPr b="0" i="0" sz="1050" u="none" cap="none" strike="noStrike"/>
          </a:p>
        </p:txBody>
      </p:sp>
      <p:sp>
        <p:nvSpPr>
          <p:cNvPr id="613" name="Google Shape;613;p53"/>
          <p:cNvSpPr/>
          <p:nvPr/>
        </p:nvSpPr>
        <p:spPr>
          <a:xfrm>
            <a:off x="2590443" y="3505795"/>
            <a:ext cx="9449514" cy="462915"/>
          </a:xfrm>
          <a:prstGeom prst="rect">
            <a:avLst/>
          </a:prstGeom>
          <a:solidFill>
            <a:srgbClr val="000000">
              <a:alpha val="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53"/>
          <p:cNvSpPr/>
          <p:nvPr/>
        </p:nvSpPr>
        <p:spPr>
          <a:xfrm>
            <a:off x="2725579" y="3563064"/>
            <a:ext cx="2088475" cy="1741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050"/>
              <a:buFont typeface="Mukta"/>
              <a:buNone/>
            </a:pPr>
            <a:r>
              <a:rPr b="0" i="0" lang="en-US" sz="10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Art. 3 (valutazione)</a:t>
            </a:r>
            <a:endParaRPr b="0" i="0" sz="1050" u="none" cap="none" strike="noStrike"/>
          </a:p>
        </p:txBody>
      </p:sp>
      <p:sp>
        <p:nvSpPr>
          <p:cNvPr id="615" name="Google Shape;615;p53"/>
          <p:cNvSpPr/>
          <p:nvPr/>
        </p:nvSpPr>
        <p:spPr>
          <a:xfrm>
            <a:off x="5091708" y="3563064"/>
            <a:ext cx="3029664" cy="1741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050"/>
              <a:buFont typeface="Mukta"/>
              <a:buNone/>
            </a:pPr>
            <a:r>
              <a:rPr b="0" i="0" lang="en-US" sz="10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Criteri di valutazione della capacità di colpa</a:t>
            </a:r>
            <a:endParaRPr b="0" i="0" sz="1050" u="none" cap="none" strike="noStrike"/>
          </a:p>
        </p:txBody>
      </p:sp>
      <p:sp>
        <p:nvSpPr>
          <p:cNvPr id="616" name="Google Shape;616;p53"/>
          <p:cNvSpPr/>
          <p:nvPr/>
        </p:nvSpPr>
        <p:spPr>
          <a:xfrm>
            <a:off x="8399026" y="3563064"/>
            <a:ext cx="3505914" cy="3483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050"/>
              <a:buFont typeface="Mukta"/>
              <a:buNone/>
            </a:pPr>
            <a:r>
              <a:rPr b="0" i="0" lang="en-US" sz="10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Valutazione individualizzata e concreta; diagnosi clinica senza valore presuntivo</a:t>
            </a:r>
            <a:endParaRPr b="0" i="0" sz="1050" u="none" cap="none" strike="noStrike"/>
          </a:p>
        </p:txBody>
      </p:sp>
      <p:sp>
        <p:nvSpPr>
          <p:cNvPr id="617" name="Google Shape;617;p53"/>
          <p:cNvSpPr/>
          <p:nvPr/>
        </p:nvSpPr>
        <p:spPr>
          <a:xfrm>
            <a:off x="2590443" y="3968710"/>
            <a:ext cx="9449514" cy="462915"/>
          </a:xfrm>
          <a:prstGeom prst="rect">
            <a:avLst/>
          </a:prstGeom>
          <a:solidFill>
            <a:srgbClr val="FFFFFF">
              <a:alpha val="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53"/>
          <p:cNvSpPr/>
          <p:nvPr/>
        </p:nvSpPr>
        <p:spPr>
          <a:xfrm>
            <a:off x="2725579" y="4025979"/>
            <a:ext cx="2088475" cy="1741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050"/>
              <a:buFont typeface="Mukta"/>
              <a:buNone/>
            </a:pPr>
            <a:r>
              <a:rPr b="0" i="0" lang="en-US" sz="10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Art. 4 (effetti)</a:t>
            </a:r>
            <a:endParaRPr b="0" i="0" sz="1050" u="none" cap="none" strike="noStrike"/>
          </a:p>
        </p:txBody>
      </p:sp>
      <p:sp>
        <p:nvSpPr>
          <p:cNvPr id="619" name="Google Shape;619;p53"/>
          <p:cNvSpPr/>
          <p:nvPr/>
        </p:nvSpPr>
        <p:spPr>
          <a:xfrm>
            <a:off x="5091708" y="4025979"/>
            <a:ext cx="3029664" cy="1741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050"/>
              <a:buFont typeface="Mukta"/>
              <a:buNone/>
            </a:pPr>
            <a:r>
              <a:rPr b="0" i="0" lang="en-US" sz="10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Conseguenze sanzionatorie</a:t>
            </a:r>
            <a:endParaRPr b="0" i="0" sz="1050" u="none" cap="none" strike="noStrike"/>
          </a:p>
        </p:txBody>
      </p:sp>
      <p:sp>
        <p:nvSpPr>
          <p:cNvPr id="620" name="Google Shape;620;p53"/>
          <p:cNvSpPr/>
          <p:nvPr/>
        </p:nvSpPr>
        <p:spPr>
          <a:xfrm>
            <a:off x="8399026" y="4025979"/>
            <a:ext cx="3505914" cy="3483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050"/>
              <a:buFont typeface="Mukta"/>
              <a:buNone/>
            </a:pPr>
            <a:r>
              <a:rPr b="0" i="0" lang="en-US" sz="10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Riduzione proporzionale; esclusione della sanzione; divieto di trattamento più afflittivo</a:t>
            </a:r>
            <a:endParaRPr b="0" i="0" sz="1050" u="none" cap="none" strike="noStrike"/>
          </a:p>
        </p:txBody>
      </p:sp>
      <p:sp>
        <p:nvSpPr>
          <p:cNvPr id="621" name="Google Shape;621;p53"/>
          <p:cNvSpPr/>
          <p:nvPr/>
        </p:nvSpPr>
        <p:spPr>
          <a:xfrm>
            <a:off x="2590443" y="4431625"/>
            <a:ext cx="9449514" cy="462915"/>
          </a:xfrm>
          <a:prstGeom prst="rect">
            <a:avLst/>
          </a:prstGeom>
          <a:solidFill>
            <a:srgbClr val="000000">
              <a:alpha val="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53"/>
          <p:cNvSpPr/>
          <p:nvPr/>
        </p:nvSpPr>
        <p:spPr>
          <a:xfrm>
            <a:off x="2725579" y="4488894"/>
            <a:ext cx="2088475" cy="1741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050"/>
              <a:buFont typeface="Mukta"/>
              <a:buNone/>
            </a:pPr>
            <a:r>
              <a:rPr b="0" i="0" lang="en-US" sz="10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Art. 5 (abrogazione artt. 202–240 c.p.)</a:t>
            </a:r>
            <a:endParaRPr b="0" i="0" sz="1050" u="none" cap="none" strike="noStrike"/>
          </a:p>
        </p:txBody>
      </p:sp>
      <p:sp>
        <p:nvSpPr>
          <p:cNvPr id="623" name="Google Shape;623;p53"/>
          <p:cNvSpPr/>
          <p:nvPr/>
        </p:nvSpPr>
        <p:spPr>
          <a:xfrm>
            <a:off x="5091708" y="4488894"/>
            <a:ext cx="3029664" cy="1741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050"/>
              <a:buFont typeface="Mukta"/>
              <a:buNone/>
            </a:pPr>
            <a:r>
              <a:rPr b="0" i="0" lang="en-US" sz="10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Misure di sicurezza personali</a:t>
            </a:r>
            <a:endParaRPr b="0" i="0" sz="1050" u="none" cap="none" strike="noStrike"/>
          </a:p>
        </p:txBody>
      </p:sp>
      <p:sp>
        <p:nvSpPr>
          <p:cNvPr id="624" name="Google Shape;624;p53"/>
          <p:cNvSpPr/>
          <p:nvPr/>
        </p:nvSpPr>
        <p:spPr>
          <a:xfrm>
            <a:off x="8399026" y="4488894"/>
            <a:ext cx="3505914" cy="3483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050"/>
              <a:buFont typeface="Mukta"/>
              <a:buNone/>
            </a:pPr>
            <a:r>
              <a:rPr b="0" i="0" lang="en-US" sz="10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Abolizione del sistema delle misure di sicurezza; sanzione penale unitaria</a:t>
            </a:r>
            <a:endParaRPr b="0" i="0" sz="1050" u="none" cap="none" strike="noStrike"/>
          </a:p>
        </p:txBody>
      </p:sp>
      <p:sp>
        <p:nvSpPr>
          <p:cNvPr id="625" name="Google Shape;625;p53"/>
          <p:cNvSpPr/>
          <p:nvPr/>
        </p:nvSpPr>
        <p:spPr>
          <a:xfrm>
            <a:off x="2590443" y="4894540"/>
            <a:ext cx="9449514" cy="462915"/>
          </a:xfrm>
          <a:prstGeom prst="rect">
            <a:avLst/>
          </a:prstGeom>
          <a:solidFill>
            <a:srgbClr val="FFFFFF">
              <a:alpha val="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53"/>
          <p:cNvSpPr/>
          <p:nvPr/>
        </p:nvSpPr>
        <p:spPr>
          <a:xfrm>
            <a:off x="2725579" y="4951809"/>
            <a:ext cx="2088475" cy="1741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050"/>
              <a:buFont typeface="Mukta"/>
              <a:buNone/>
            </a:pPr>
            <a:r>
              <a:rPr b="0" i="0" lang="en-US" sz="10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Art. 6 (esecuzione)</a:t>
            </a:r>
            <a:endParaRPr b="0" i="0" sz="1050" u="none" cap="none" strike="noStrike"/>
          </a:p>
        </p:txBody>
      </p:sp>
      <p:sp>
        <p:nvSpPr>
          <p:cNvPr id="627" name="Google Shape;627;p53"/>
          <p:cNvSpPr/>
          <p:nvPr/>
        </p:nvSpPr>
        <p:spPr>
          <a:xfrm>
            <a:off x="5091708" y="4951809"/>
            <a:ext cx="3029664" cy="1741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050"/>
              <a:buFont typeface="Mukta"/>
              <a:buNone/>
            </a:pPr>
            <a:r>
              <a:rPr b="0" i="0" lang="en-US" sz="10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Modalità esecutive personalizzate</a:t>
            </a:r>
            <a:endParaRPr b="0" i="0" sz="1050" u="none" cap="none" strike="noStrike"/>
          </a:p>
        </p:txBody>
      </p:sp>
      <p:sp>
        <p:nvSpPr>
          <p:cNvPr id="628" name="Google Shape;628;p53"/>
          <p:cNvSpPr/>
          <p:nvPr/>
        </p:nvSpPr>
        <p:spPr>
          <a:xfrm>
            <a:off x="8399026" y="4951809"/>
            <a:ext cx="3505914" cy="3483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050"/>
              <a:buFont typeface="Mukta"/>
              <a:buNone/>
            </a:pPr>
            <a:r>
              <a:rPr b="0" i="0" lang="en-US" sz="10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Funzione preventiva integrata nell'esecuzione; esclusione di misure autonome</a:t>
            </a:r>
            <a:endParaRPr b="0" i="0" sz="1050" u="none" cap="none" strike="noStrike"/>
          </a:p>
        </p:txBody>
      </p:sp>
      <p:sp>
        <p:nvSpPr>
          <p:cNvPr id="629" name="Google Shape;629;p53"/>
          <p:cNvSpPr/>
          <p:nvPr/>
        </p:nvSpPr>
        <p:spPr>
          <a:xfrm>
            <a:off x="2590443" y="5357455"/>
            <a:ext cx="9449514" cy="462915"/>
          </a:xfrm>
          <a:prstGeom prst="rect">
            <a:avLst/>
          </a:prstGeom>
          <a:solidFill>
            <a:srgbClr val="000000">
              <a:alpha val="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53"/>
          <p:cNvSpPr/>
          <p:nvPr/>
        </p:nvSpPr>
        <p:spPr>
          <a:xfrm>
            <a:off x="2725579" y="5414724"/>
            <a:ext cx="2088475" cy="1741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050"/>
              <a:buFont typeface="Mukta"/>
              <a:buNone/>
            </a:pPr>
            <a:r>
              <a:rPr b="0" i="0" lang="en-US" sz="10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Art. 7 (garanzie)</a:t>
            </a:r>
            <a:endParaRPr b="0" i="0" sz="1050" u="none" cap="none" strike="noStrike"/>
          </a:p>
        </p:txBody>
      </p:sp>
      <p:sp>
        <p:nvSpPr>
          <p:cNvPr id="631" name="Google Shape;631;p53"/>
          <p:cNvSpPr/>
          <p:nvPr/>
        </p:nvSpPr>
        <p:spPr>
          <a:xfrm>
            <a:off x="5091708" y="5414724"/>
            <a:ext cx="3029664" cy="1741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050"/>
              <a:buFont typeface="Mukta"/>
              <a:buNone/>
            </a:pPr>
            <a:r>
              <a:rPr b="0" i="0" lang="en-US" sz="10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Limiti alle limitazioni della libertà</a:t>
            </a:r>
            <a:endParaRPr b="0" i="0" sz="1050" u="none" cap="none" strike="noStrike"/>
          </a:p>
        </p:txBody>
      </p:sp>
      <p:sp>
        <p:nvSpPr>
          <p:cNvPr id="632" name="Google Shape;632;p53"/>
          <p:cNvSpPr/>
          <p:nvPr/>
        </p:nvSpPr>
        <p:spPr>
          <a:xfrm>
            <a:off x="8399026" y="5414724"/>
            <a:ext cx="3505914" cy="3483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050"/>
              <a:buFont typeface="Mukta"/>
              <a:buNone/>
            </a:pPr>
            <a:r>
              <a:rPr b="0" i="0" lang="en-US" sz="10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Determinatezza, proporzionalità, verifica periodica, divieto di presunzioni</a:t>
            </a:r>
            <a:endParaRPr b="0" i="0" sz="1050" u="none" cap="none" strike="noStrike"/>
          </a:p>
        </p:txBody>
      </p:sp>
      <p:sp>
        <p:nvSpPr>
          <p:cNvPr id="633" name="Google Shape;633;p53"/>
          <p:cNvSpPr/>
          <p:nvPr/>
        </p:nvSpPr>
        <p:spPr>
          <a:xfrm>
            <a:off x="2590443" y="5820370"/>
            <a:ext cx="9449514" cy="462915"/>
          </a:xfrm>
          <a:prstGeom prst="rect">
            <a:avLst/>
          </a:prstGeom>
          <a:solidFill>
            <a:srgbClr val="FFFFFF">
              <a:alpha val="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53"/>
          <p:cNvSpPr/>
          <p:nvPr/>
        </p:nvSpPr>
        <p:spPr>
          <a:xfrm>
            <a:off x="2725579" y="5877639"/>
            <a:ext cx="2088475" cy="1741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050"/>
              <a:buFont typeface="Mukta"/>
              <a:buNone/>
            </a:pPr>
            <a:r>
              <a:rPr b="0" i="0" lang="en-US" sz="10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Art. 8 (modifica art. 133 c.p.)</a:t>
            </a:r>
            <a:endParaRPr b="0" i="0" sz="1050" u="none" cap="none" strike="noStrike"/>
          </a:p>
        </p:txBody>
      </p:sp>
      <p:sp>
        <p:nvSpPr>
          <p:cNvPr id="635" name="Google Shape;635;p53"/>
          <p:cNvSpPr/>
          <p:nvPr/>
        </p:nvSpPr>
        <p:spPr>
          <a:xfrm>
            <a:off x="5091708" y="5877639"/>
            <a:ext cx="3029664" cy="1741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050"/>
              <a:buFont typeface="Mukta"/>
              <a:buNone/>
            </a:pPr>
            <a:r>
              <a:rPr b="0" i="0" lang="en-US" sz="10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Criteri di commisurazione della pena</a:t>
            </a:r>
            <a:endParaRPr b="0" i="0" sz="1050" u="none" cap="none" strike="noStrike"/>
          </a:p>
        </p:txBody>
      </p:sp>
      <p:sp>
        <p:nvSpPr>
          <p:cNvPr id="636" name="Google Shape;636;p53"/>
          <p:cNvSpPr/>
          <p:nvPr/>
        </p:nvSpPr>
        <p:spPr>
          <a:xfrm>
            <a:off x="8399026" y="5877639"/>
            <a:ext cx="3505914" cy="3483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050"/>
              <a:buFont typeface="Mukta"/>
              <a:buNone/>
            </a:pPr>
            <a:r>
              <a:rPr b="0" i="0" lang="en-US" sz="10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Inserimento della capacità di colpa e degli indici di reiterazione tra i criteri di commisurazione</a:t>
            </a:r>
            <a:endParaRPr b="0" i="0" sz="1050" u="none" cap="none" strike="noStrike"/>
          </a:p>
        </p:txBody>
      </p:sp>
      <p:sp>
        <p:nvSpPr>
          <p:cNvPr id="637" name="Google Shape;637;p53"/>
          <p:cNvSpPr/>
          <p:nvPr/>
        </p:nvSpPr>
        <p:spPr>
          <a:xfrm>
            <a:off x="2590443" y="6283285"/>
            <a:ext cx="9449514" cy="462915"/>
          </a:xfrm>
          <a:prstGeom prst="rect">
            <a:avLst/>
          </a:prstGeom>
          <a:solidFill>
            <a:srgbClr val="000000">
              <a:alpha val="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53"/>
          <p:cNvSpPr/>
          <p:nvPr/>
        </p:nvSpPr>
        <p:spPr>
          <a:xfrm>
            <a:off x="2725579" y="6340554"/>
            <a:ext cx="2088475" cy="1741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050"/>
              <a:buFont typeface="Mukta"/>
              <a:buNone/>
            </a:pPr>
            <a:r>
              <a:rPr b="0" i="0" lang="en-US" sz="10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Art. 9 (interpretazione)</a:t>
            </a:r>
            <a:endParaRPr b="0" i="0" sz="1050" u="none" cap="none" strike="noStrike"/>
          </a:p>
        </p:txBody>
      </p:sp>
      <p:sp>
        <p:nvSpPr>
          <p:cNvPr id="639" name="Google Shape;639;p53"/>
          <p:cNvSpPr/>
          <p:nvPr/>
        </p:nvSpPr>
        <p:spPr>
          <a:xfrm>
            <a:off x="5091708" y="6340554"/>
            <a:ext cx="3029664" cy="1741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050"/>
              <a:buFont typeface="Mukta"/>
              <a:buNone/>
            </a:pPr>
            <a:r>
              <a:rPr b="0" i="0" lang="en-US" sz="10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Principio interpretativo generale</a:t>
            </a:r>
            <a:endParaRPr b="0" i="0" sz="1050" u="none" cap="none" strike="noStrike"/>
          </a:p>
        </p:txBody>
      </p:sp>
      <p:sp>
        <p:nvSpPr>
          <p:cNvPr id="640" name="Google Shape;640;p53"/>
          <p:cNvSpPr/>
          <p:nvPr/>
        </p:nvSpPr>
        <p:spPr>
          <a:xfrm>
            <a:off x="8399026" y="6340554"/>
            <a:ext cx="3505914" cy="3483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050"/>
              <a:buFont typeface="Mukta"/>
              <a:buNone/>
            </a:pPr>
            <a:r>
              <a:rPr b="0" i="0" lang="en-US" sz="10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Conformità a responsabilità personale, proporzionalità, non discriminazione e fonti sovranazionali</a:t>
            </a:r>
            <a:endParaRPr b="0" i="0" sz="1050" u="none" cap="none" strike="noStrike"/>
          </a:p>
        </p:txBody>
      </p:sp>
      <p:sp>
        <p:nvSpPr>
          <p:cNvPr id="641" name="Google Shape;641;p53"/>
          <p:cNvSpPr txBox="1"/>
          <p:nvPr/>
        </p:nvSpPr>
        <p:spPr>
          <a:xfrm>
            <a:off x="5838450" y="7586475"/>
            <a:ext cx="295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FF"/>
                </a:solidFill>
              </a:rPr>
              <a:t>Dott. Andrea Michelazzi</a:t>
            </a:r>
            <a:endParaRPr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54"/>
          <p:cNvSpPr/>
          <p:nvPr/>
        </p:nvSpPr>
        <p:spPr>
          <a:xfrm>
            <a:off x="881063" y="711041"/>
            <a:ext cx="1310878" cy="414099"/>
          </a:xfrm>
          <a:prstGeom prst="roundRect">
            <a:avLst>
              <a:gd fmla="val 17875" name="adj"/>
            </a:avLst>
          </a:prstGeom>
          <a:solidFill>
            <a:srgbClr val="321A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54"/>
          <p:cNvSpPr/>
          <p:nvPr/>
        </p:nvSpPr>
        <p:spPr>
          <a:xfrm>
            <a:off x="1013226" y="777125"/>
            <a:ext cx="1311000" cy="2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962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350"/>
              <a:buFont typeface="Mukta"/>
              <a:buNone/>
            </a:pPr>
            <a:r>
              <a:rPr b="0" i="0" lang="en-US" sz="13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CONCLUSION</a:t>
            </a:r>
            <a:r>
              <a:rPr lang="en-US" sz="1350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E</a:t>
            </a:r>
            <a:endParaRPr b="0" i="0" sz="1350" u="none" cap="none" strike="noStrike"/>
          </a:p>
        </p:txBody>
      </p:sp>
      <p:sp>
        <p:nvSpPr>
          <p:cNvPr id="649" name="Google Shape;649;p54"/>
          <p:cNvSpPr/>
          <p:nvPr/>
        </p:nvSpPr>
        <p:spPr>
          <a:xfrm>
            <a:off x="881063" y="1213247"/>
            <a:ext cx="7685127" cy="6119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675"/>
              </a:lnSpc>
              <a:spcBef>
                <a:spcPts val="0"/>
              </a:spcBef>
              <a:spcAft>
                <a:spcPts val="0"/>
              </a:spcAft>
              <a:buClr>
                <a:srgbClr val="C6BFEE"/>
              </a:buClr>
              <a:buSzPts val="3850"/>
              <a:buFont typeface="Prompt"/>
              <a:buNone/>
            </a:pPr>
            <a:r>
              <a:rPr b="0" i="0" lang="en-US" sz="3850" u="none" cap="none" strike="noStrike">
                <a:solidFill>
                  <a:srgbClr val="C6BFEE"/>
                </a:solidFill>
                <a:latin typeface="Prompt"/>
                <a:ea typeface="Prompt"/>
                <a:cs typeface="Prompt"/>
                <a:sym typeface="Prompt"/>
              </a:rPr>
              <a:t>Un Diritto Penale per la Persona</a:t>
            </a:r>
            <a:endParaRPr b="0" i="0" sz="3850" u="none" cap="none" strike="noStrike"/>
          </a:p>
        </p:txBody>
      </p:sp>
      <p:sp>
        <p:nvSpPr>
          <p:cNvPr id="650" name="Google Shape;650;p54"/>
          <p:cNvSpPr/>
          <p:nvPr/>
        </p:nvSpPr>
        <p:spPr>
          <a:xfrm>
            <a:off x="881063" y="2155627"/>
            <a:ext cx="12868275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La riforma realizza un modello di diritto penale che pone la persona — nella sua concreta individualità al momento del fatto — al centro del sistema sanzionatorio. La libertà personale è il bene supremo che il nuovo sistema tutela anche contro le pretese punitive dello Stato.</a:t>
            </a:r>
            <a:endParaRPr b="0" i="0" sz="1700" u="none" cap="none" strike="noStrike"/>
          </a:p>
        </p:txBody>
      </p:sp>
      <p:sp>
        <p:nvSpPr>
          <p:cNvPr id="651" name="Google Shape;651;p54"/>
          <p:cNvSpPr/>
          <p:nvPr/>
        </p:nvSpPr>
        <p:spPr>
          <a:xfrm>
            <a:off x="881063" y="3108246"/>
            <a:ext cx="4142542" cy="2962037"/>
          </a:xfrm>
          <a:prstGeom prst="roundRect">
            <a:avLst>
              <a:gd fmla="val 3124" name="adj"/>
            </a:avLst>
          </a:prstGeom>
          <a:solidFill>
            <a:srgbClr val="542C49"/>
          </a:solidFill>
          <a:ln cap="flat" cmpd="sng" w="9525">
            <a:solidFill>
              <a:srgbClr val="6D45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54"/>
          <p:cNvSpPr/>
          <p:nvPr/>
        </p:nvSpPr>
        <p:spPr>
          <a:xfrm>
            <a:off x="1108948" y="3336131"/>
            <a:ext cx="3686770" cy="6119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Pena Non Duplicata, ma Modulata</a:t>
            </a:r>
            <a:endParaRPr b="0" i="0" sz="1900" u="none" cap="none" strike="noStrike"/>
          </a:p>
        </p:txBody>
      </p:sp>
      <p:sp>
        <p:nvSpPr>
          <p:cNvPr id="653" name="Google Shape;653;p54"/>
          <p:cNvSpPr/>
          <p:nvPr/>
        </p:nvSpPr>
        <p:spPr>
          <a:xfrm>
            <a:off x="1108948" y="4080272"/>
            <a:ext cx="3686770" cy="1762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La sanzione è unica, ma la sua esecuzione è personalizzata in funzione delle esigenze individuali del condannato, senza mai eccedere il limite della colpevolezza per il fatto</a:t>
            </a:r>
            <a:endParaRPr b="0" i="0" sz="1700" u="none" cap="none" strike="noStrike"/>
          </a:p>
        </p:txBody>
      </p:sp>
      <p:sp>
        <p:nvSpPr>
          <p:cNvPr id="654" name="Google Shape;654;p54"/>
          <p:cNvSpPr/>
          <p:nvPr/>
        </p:nvSpPr>
        <p:spPr>
          <a:xfrm>
            <a:off x="5243870" y="3108246"/>
            <a:ext cx="4142542" cy="2962037"/>
          </a:xfrm>
          <a:prstGeom prst="roundRect">
            <a:avLst>
              <a:gd fmla="val 3124" name="adj"/>
            </a:avLst>
          </a:prstGeom>
          <a:solidFill>
            <a:srgbClr val="542C49"/>
          </a:solidFill>
          <a:ln cap="flat" cmpd="sng" w="9525">
            <a:solidFill>
              <a:srgbClr val="6D45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54"/>
          <p:cNvSpPr/>
          <p:nvPr/>
        </p:nvSpPr>
        <p:spPr>
          <a:xfrm>
            <a:off x="5471755" y="3336131"/>
            <a:ext cx="3686770" cy="6119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Pena Non Sostituita, ma Personalizzata</a:t>
            </a:r>
            <a:endParaRPr b="0" i="0" sz="1900" u="none" cap="none" strike="noStrike"/>
          </a:p>
        </p:txBody>
      </p:sp>
      <p:sp>
        <p:nvSpPr>
          <p:cNvPr id="656" name="Google Shape;656;p54"/>
          <p:cNvSpPr/>
          <p:nvPr/>
        </p:nvSpPr>
        <p:spPr>
          <a:xfrm>
            <a:off x="5471755" y="4080272"/>
            <a:ext cx="3686770" cy="14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La funzione preventiva è integrata nell'esecuzione della medesima sanzione, non affidata a un binario parallelo di misure di sicurezza autonome</a:t>
            </a:r>
            <a:endParaRPr b="0" i="0" sz="1700" u="none" cap="none" strike="noStrike"/>
          </a:p>
        </p:txBody>
      </p:sp>
      <p:sp>
        <p:nvSpPr>
          <p:cNvPr id="657" name="Google Shape;657;p54"/>
          <p:cNvSpPr/>
          <p:nvPr/>
        </p:nvSpPr>
        <p:spPr>
          <a:xfrm>
            <a:off x="9606677" y="3108246"/>
            <a:ext cx="4142542" cy="2962037"/>
          </a:xfrm>
          <a:prstGeom prst="roundRect">
            <a:avLst>
              <a:gd fmla="val 3124" name="adj"/>
            </a:avLst>
          </a:prstGeom>
          <a:solidFill>
            <a:srgbClr val="542C49"/>
          </a:solidFill>
          <a:ln cap="flat" cmpd="sng" w="9525">
            <a:solidFill>
              <a:srgbClr val="6D45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54"/>
          <p:cNvSpPr/>
          <p:nvPr/>
        </p:nvSpPr>
        <p:spPr>
          <a:xfrm>
            <a:off x="9834562" y="3336131"/>
            <a:ext cx="3686770" cy="6119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Pena Non Ampliata, ma Limitata</a:t>
            </a:r>
            <a:endParaRPr b="0" i="0" sz="1900" u="none" cap="none" strike="noStrike"/>
          </a:p>
        </p:txBody>
      </p:sp>
      <p:sp>
        <p:nvSpPr>
          <p:cNvPr id="659" name="Google Shape;659;p54"/>
          <p:cNvSpPr/>
          <p:nvPr/>
        </p:nvSpPr>
        <p:spPr>
          <a:xfrm>
            <a:off x="9834562" y="4080272"/>
            <a:ext cx="3686770" cy="1762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La responsabilità personale costituisce il limite invalicabile della risposta penale: nessuna categoria autonoma — pericolosità, infermità, recidiva — può ampliare la sanzione oltre tale limite</a:t>
            </a:r>
            <a:endParaRPr b="0" i="0" sz="1700" u="none" cap="none" strike="noStrike"/>
          </a:p>
        </p:txBody>
      </p:sp>
      <p:sp>
        <p:nvSpPr>
          <p:cNvPr id="660" name="Google Shape;660;p54"/>
          <p:cNvSpPr/>
          <p:nvPr/>
        </p:nvSpPr>
        <p:spPr>
          <a:xfrm>
            <a:off x="1211461" y="6565821"/>
            <a:ext cx="12537877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Il doppio binario viene così definitivamente superato in favore di un diritto penale unitario, proporzionato e personalizzato. La libertà personale può essere compressa solo entro i limiti della colpevolezza per il fatto commesso.</a:t>
            </a:r>
            <a:endParaRPr b="0" i="0" sz="1700" u="none" cap="none" strike="noStrike"/>
          </a:p>
        </p:txBody>
      </p:sp>
      <p:sp>
        <p:nvSpPr>
          <p:cNvPr id="661" name="Google Shape;661;p54"/>
          <p:cNvSpPr/>
          <p:nvPr/>
        </p:nvSpPr>
        <p:spPr>
          <a:xfrm>
            <a:off x="881063" y="6318052"/>
            <a:ext cx="30480" cy="1200388"/>
          </a:xfrm>
          <a:prstGeom prst="rect">
            <a:avLst/>
          </a:prstGeom>
          <a:solidFill>
            <a:srgbClr val="A95B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54"/>
          <p:cNvSpPr txBox="1"/>
          <p:nvPr/>
        </p:nvSpPr>
        <p:spPr>
          <a:xfrm>
            <a:off x="5756400" y="7565250"/>
            <a:ext cx="311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FF"/>
                </a:solidFill>
              </a:rPr>
              <a:t>Dott. Andrea Michelazzi</a:t>
            </a:r>
            <a:endParaRPr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36" name="Google Shape;13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31"/>
          <p:cNvSpPr/>
          <p:nvPr/>
        </p:nvSpPr>
        <p:spPr>
          <a:xfrm>
            <a:off x="881063" y="2863810"/>
            <a:ext cx="1437918" cy="414099"/>
          </a:xfrm>
          <a:prstGeom prst="roundRect">
            <a:avLst>
              <a:gd fmla="val 17875" name="adj"/>
            </a:avLst>
          </a:prstGeom>
          <a:solidFill>
            <a:srgbClr val="321A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31"/>
          <p:cNvSpPr/>
          <p:nvPr/>
        </p:nvSpPr>
        <p:spPr>
          <a:xfrm>
            <a:off x="1013222" y="2929890"/>
            <a:ext cx="1173599" cy="2819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962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350"/>
              <a:buFont typeface="Mukta"/>
              <a:buNone/>
            </a:pPr>
            <a:r>
              <a:rPr b="0" i="0" lang="en-US" sz="13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01 — PREMESSA</a:t>
            </a:r>
            <a:endParaRPr b="0" i="0" sz="1350" u="none" cap="none" strike="noStrike"/>
          </a:p>
        </p:txBody>
      </p:sp>
      <p:sp>
        <p:nvSpPr>
          <p:cNvPr id="139" name="Google Shape;139;p31"/>
          <p:cNvSpPr/>
          <p:nvPr/>
        </p:nvSpPr>
        <p:spPr>
          <a:xfrm>
            <a:off x="881063" y="3366016"/>
            <a:ext cx="5081707" cy="6119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675"/>
              </a:lnSpc>
              <a:spcBef>
                <a:spcPts val="0"/>
              </a:spcBef>
              <a:spcAft>
                <a:spcPts val="0"/>
              </a:spcAft>
              <a:buClr>
                <a:srgbClr val="C6BFEE"/>
              </a:buClr>
              <a:buSzPts val="3850"/>
              <a:buFont typeface="Prompt"/>
              <a:buNone/>
            </a:pPr>
            <a:r>
              <a:rPr b="0" i="0" lang="en-US" sz="3850" u="none" cap="none" strike="noStrike">
                <a:solidFill>
                  <a:srgbClr val="C6BFEE"/>
                </a:solidFill>
                <a:latin typeface="Prompt"/>
                <a:ea typeface="Prompt"/>
                <a:cs typeface="Prompt"/>
                <a:sym typeface="Prompt"/>
              </a:rPr>
              <a:t>Premessa e Contesto</a:t>
            </a:r>
            <a:endParaRPr b="0" i="0" sz="3850" u="none" cap="none" strike="noStrike"/>
          </a:p>
        </p:txBody>
      </p:sp>
      <p:sp>
        <p:nvSpPr>
          <p:cNvPr id="140" name="Google Shape;140;p31"/>
          <p:cNvSpPr/>
          <p:nvPr/>
        </p:nvSpPr>
        <p:spPr>
          <a:xfrm>
            <a:off x="881063" y="4308396"/>
            <a:ext cx="7381875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La riforma sostituisce il tradizionale sistema del </a:t>
            </a:r>
            <a:r>
              <a:rPr b="1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doppio binario</a:t>
            </a: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 — fondato sulla distinzione tra pena e misura di sicurezza — con un modello di </a:t>
            </a:r>
            <a:r>
              <a:rPr b="1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sanzione penale unitaria</a:t>
            </a: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, determinata in base alla gravità del fatto e al grado di capacità di colpa.</a:t>
            </a:r>
            <a:endParaRPr b="0" i="0" sz="1700" u="none" cap="none" strike="noStrike"/>
          </a:p>
        </p:txBody>
      </p:sp>
      <p:sp>
        <p:nvSpPr>
          <p:cNvPr id="141" name="Google Shape;141;p31"/>
          <p:cNvSpPr txBox="1"/>
          <p:nvPr/>
        </p:nvSpPr>
        <p:spPr>
          <a:xfrm>
            <a:off x="3420675" y="6740900"/>
            <a:ext cx="226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FF"/>
                </a:solidFill>
              </a:rPr>
              <a:t>Dott. Andrea Michelazzi</a:t>
            </a:r>
            <a:endParaRPr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2"/>
          <p:cNvSpPr/>
          <p:nvPr/>
        </p:nvSpPr>
        <p:spPr>
          <a:xfrm>
            <a:off x="881063" y="1989892"/>
            <a:ext cx="6551533" cy="6119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675"/>
              </a:lnSpc>
              <a:spcBef>
                <a:spcPts val="0"/>
              </a:spcBef>
              <a:spcAft>
                <a:spcPts val="0"/>
              </a:spcAft>
              <a:buClr>
                <a:srgbClr val="C6BFEE"/>
              </a:buClr>
              <a:buSzPts val="3850"/>
              <a:buFont typeface="Prompt"/>
              <a:buNone/>
            </a:pPr>
            <a:r>
              <a:rPr b="0" i="0" lang="en-US" sz="3850" u="none" cap="none" strike="noStrike">
                <a:solidFill>
                  <a:srgbClr val="C6BFEE"/>
                </a:solidFill>
                <a:latin typeface="Prompt"/>
                <a:ea typeface="Prompt"/>
                <a:cs typeface="Prompt"/>
                <a:sym typeface="Prompt"/>
              </a:rPr>
              <a:t>I Limiti del Sistema Vigente</a:t>
            </a:r>
            <a:endParaRPr b="0" i="0" sz="3850" u="none" cap="none" strike="noStrike"/>
          </a:p>
        </p:txBody>
      </p:sp>
      <p:sp>
        <p:nvSpPr>
          <p:cNvPr id="148" name="Google Shape;148;p32"/>
          <p:cNvSpPr/>
          <p:nvPr/>
        </p:nvSpPr>
        <p:spPr>
          <a:xfrm>
            <a:off x="881063" y="3042404"/>
            <a:ext cx="12868275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Il sistema vigente, costruito su una separazione concettuale tra colpevolezza e pericolosità sociale, ha prodotto nel tempo criticità strutturali che la riforma intende risolvere.</a:t>
            </a:r>
            <a:endParaRPr b="0" i="0" sz="1700" u="none" cap="none" strike="noStrike"/>
          </a:p>
        </p:txBody>
      </p:sp>
      <p:sp>
        <p:nvSpPr>
          <p:cNvPr id="149" name="Google Shape;149;p32"/>
          <p:cNvSpPr/>
          <p:nvPr/>
        </p:nvSpPr>
        <p:spPr>
          <a:xfrm>
            <a:off x="881063" y="3995023"/>
            <a:ext cx="4142542" cy="1644491"/>
          </a:xfrm>
          <a:prstGeom prst="roundRect">
            <a:avLst>
              <a:gd fmla="val 8897" name="adj"/>
            </a:avLst>
          </a:prstGeom>
          <a:solidFill>
            <a:srgbClr val="0B0C23">
              <a:alpha val="94901"/>
            </a:srgbClr>
          </a:solidFill>
          <a:ln cap="flat" cmpd="sng" w="30475">
            <a:solidFill>
              <a:srgbClr val="6D45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32"/>
          <p:cNvSpPr/>
          <p:nvPr/>
        </p:nvSpPr>
        <p:spPr>
          <a:xfrm>
            <a:off x="850583" y="3995023"/>
            <a:ext cx="121920" cy="1644491"/>
          </a:xfrm>
          <a:prstGeom prst="roundRect">
            <a:avLst>
              <a:gd fmla="val 75889" name="adj"/>
            </a:avLst>
          </a:prstGeom>
          <a:solidFill>
            <a:srgbClr val="A95B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32"/>
          <p:cNvSpPr/>
          <p:nvPr/>
        </p:nvSpPr>
        <p:spPr>
          <a:xfrm>
            <a:off x="1223248" y="4245769"/>
            <a:ext cx="3136702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Duplicazioni Sanzionatorie</a:t>
            </a:r>
            <a:endParaRPr b="0" i="0" sz="1900" u="none" cap="none" strike="noStrike"/>
          </a:p>
        </p:txBody>
      </p:sp>
      <p:sp>
        <p:nvSpPr>
          <p:cNvPr id="152" name="Google Shape;152;p32"/>
          <p:cNvSpPr/>
          <p:nvPr/>
        </p:nvSpPr>
        <p:spPr>
          <a:xfrm>
            <a:off x="1223248" y="4683919"/>
            <a:ext cx="3549610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Sovrapposizione tra pena e misura di sicurezza per il medesimo fatto</a:t>
            </a:r>
            <a:endParaRPr b="0" i="0" sz="1700" u="none" cap="none" strike="noStrike"/>
          </a:p>
        </p:txBody>
      </p:sp>
      <p:sp>
        <p:nvSpPr>
          <p:cNvPr id="153" name="Google Shape;153;p32"/>
          <p:cNvSpPr/>
          <p:nvPr/>
        </p:nvSpPr>
        <p:spPr>
          <a:xfrm>
            <a:off x="5243870" y="3995023"/>
            <a:ext cx="4142542" cy="1644491"/>
          </a:xfrm>
          <a:prstGeom prst="roundRect">
            <a:avLst>
              <a:gd fmla="val 8897" name="adj"/>
            </a:avLst>
          </a:prstGeom>
          <a:solidFill>
            <a:srgbClr val="0B0C23">
              <a:alpha val="94901"/>
            </a:srgbClr>
          </a:solidFill>
          <a:ln cap="flat" cmpd="sng" w="30475">
            <a:solidFill>
              <a:srgbClr val="6D45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32"/>
          <p:cNvSpPr/>
          <p:nvPr/>
        </p:nvSpPr>
        <p:spPr>
          <a:xfrm>
            <a:off x="5213390" y="3995023"/>
            <a:ext cx="121920" cy="1644491"/>
          </a:xfrm>
          <a:prstGeom prst="roundRect">
            <a:avLst>
              <a:gd fmla="val 75889" name="adj"/>
            </a:avLst>
          </a:prstGeom>
          <a:solidFill>
            <a:srgbClr val="A95B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32"/>
          <p:cNvSpPr/>
          <p:nvPr/>
        </p:nvSpPr>
        <p:spPr>
          <a:xfrm>
            <a:off x="5586055" y="4245769"/>
            <a:ext cx="2843093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Automatismi Applicativi</a:t>
            </a:r>
            <a:endParaRPr b="0" i="0" sz="1900" u="none" cap="none" strike="noStrike"/>
          </a:p>
        </p:txBody>
      </p:sp>
      <p:sp>
        <p:nvSpPr>
          <p:cNvPr id="156" name="Google Shape;156;p32"/>
          <p:cNvSpPr/>
          <p:nvPr/>
        </p:nvSpPr>
        <p:spPr>
          <a:xfrm>
            <a:off x="5586055" y="4683919"/>
            <a:ext cx="3549610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Meccanismi rigidi svincolati dalla valutazione individuale del soggetto</a:t>
            </a:r>
            <a:endParaRPr b="0" i="0" sz="1700" u="none" cap="none" strike="noStrike"/>
          </a:p>
        </p:txBody>
      </p:sp>
      <p:sp>
        <p:nvSpPr>
          <p:cNvPr id="157" name="Google Shape;157;p32"/>
          <p:cNvSpPr/>
          <p:nvPr/>
        </p:nvSpPr>
        <p:spPr>
          <a:xfrm>
            <a:off x="9606677" y="3995023"/>
            <a:ext cx="4142542" cy="1644491"/>
          </a:xfrm>
          <a:prstGeom prst="roundRect">
            <a:avLst>
              <a:gd fmla="val 8897" name="adj"/>
            </a:avLst>
          </a:prstGeom>
          <a:solidFill>
            <a:srgbClr val="0B0C23">
              <a:alpha val="94901"/>
            </a:srgbClr>
          </a:solidFill>
          <a:ln cap="flat" cmpd="sng" w="30475">
            <a:solidFill>
              <a:srgbClr val="6D45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32"/>
          <p:cNvSpPr/>
          <p:nvPr/>
        </p:nvSpPr>
        <p:spPr>
          <a:xfrm>
            <a:off x="9576197" y="3995023"/>
            <a:ext cx="121920" cy="1644491"/>
          </a:xfrm>
          <a:prstGeom prst="roundRect">
            <a:avLst>
              <a:gd fmla="val 75889" name="adj"/>
            </a:avLst>
          </a:prstGeom>
          <a:solidFill>
            <a:srgbClr val="A95B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32"/>
          <p:cNvSpPr/>
          <p:nvPr/>
        </p:nvSpPr>
        <p:spPr>
          <a:xfrm>
            <a:off x="9948862" y="4245769"/>
            <a:ext cx="2652593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Tensioni Costituzionali</a:t>
            </a:r>
            <a:endParaRPr b="0" i="0" sz="1900" u="none" cap="none" strike="noStrike"/>
          </a:p>
        </p:txBody>
      </p:sp>
      <p:sp>
        <p:nvSpPr>
          <p:cNvPr id="160" name="Google Shape;160;p32"/>
          <p:cNvSpPr/>
          <p:nvPr/>
        </p:nvSpPr>
        <p:spPr>
          <a:xfrm>
            <a:off x="9948862" y="4683919"/>
            <a:ext cx="3549610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Contrasti con i principi di responsabilità personale e proporzionalità</a:t>
            </a:r>
            <a:endParaRPr b="0" i="0" sz="1700" u="none" cap="none" strike="noStrike"/>
          </a:p>
        </p:txBody>
      </p:sp>
      <p:sp>
        <p:nvSpPr>
          <p:cNvPr id="161" name="Google Shape;161;p32"/>
          <p:cNvSpPr/>
          <p:nvPr/>
        </p:nvSpPr>
        <p:spPr>
          <a:xfrm>
            <a:off x="881063" y="5887283"/>
            <a:ext cx="12868275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La riforma assume come </a:t>
            </a:r>
            <a:r>
              <a:rPr b="1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criterio ordinatore esclusivo la capacità di colpa</a:t>
            </a: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, quale presupposto e limite della reazione penale.</a:t>
            </a:r>
            <a:endParaRPr b="0" i="0" sz="1700" u="none" cap="none" strike="noStrike"/>
          </a:p>
        </p:txBody>
      </p:sp>
      <p:sp>
        <p:nvSpPr>
          <p:cNvPr id="162" name="Google Shape;162;p32"/>
          <p:cNvSpPr txBox="1"/>
          <p:nvPr/>
        </p:nvSpPr>
        <p:spPr>
          <a:xfrm>
            <a:off x="5375250" y="7407850"/>
            <a:ext cx="271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FF"/>
                </a:solidFill>
              </a:rPr>
              <a:t>Dott. Andrea Michelazzi</a:t>
            </a:r>
            <a:endParaRPr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3"/>
          <p:cNvSpPr/>
          <p:nvPr/>
        </p:nvSpPr>
        <p:spPr>
          <a:xfrm>
            <a:off x="881063" y="1335405"/>
            <a:ext cx="2068116" cy="414099"/>
          </a:xfrm>
          <a:prstGeom prst="roundRect">
            <a:avLst>
              <a:gd fmla="val 17875" name="adj"/>
            </a:avLst>
          </a:prstGeom>
          <a:solidFill>
            <a:srgbClr val="321A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33"/>
          <p:cNvSpPr/>
          <p:nvPr/>
        </p:nvSpPr>
        <p:spPr>
          <a:xfrm>
            <a:off x="1013222" y="1401485"/>
            <a:ext cx="1803797" cy="2819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962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350"/>
              <a:buFont typeface="Mukta"/>
              <a:buNone/>
            </a:pPr>
            <a:r>
              <a:rPr b="0" i="0" lang="en-US" sz="13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02 — CAPACITÀ DI COLPA</a:t>
            </a:r>
            <a:endParaRPr b="0" i="0" sz="1350" u="none" cap="none" strike="noStrike"/>
          </a:p>
        </p:txBody>
      </p:sp>
      <p:sp>
        <p:nvSpPr>
          <p:cNvPr id="170" name="Google Shape;170;p33"/>
          <p:cNvSpPr/>
          <p:nvPr/>
        </p:nvSpPr>
        <p:spPr>
          <a:xfrm>
            <a:off x="881063" y="1837611"/>
            <a:ext cx="8041005" cy="6119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675"/>
              </a:lnSpc>
              <a:spcBef>
                <a:spcPts val="0"/>
              </a:spcBef>
              <a:spcAft>
                <a:spcPts val="0"/>
              </a:spcAft>
              <a:buClr>
                <a:srgbClr val="C6BFEE"/>
              </a:buClr>
              <a:buSzPts val="3850"/>
              <a:buFont typeface="Prompt"/>
              <a:buNone/>
            </a:pPr>
            <a:r>
              <a:rPr b="0" i="0" lang="en-US" sz="3850" u="none" cap="none" strike="noStrike">
                <a:solidFill>
                  <a:srgbClr val="C6BFEE"/>
                </a:solidFill>
                <a:latin typeface="Prompt"/>
                <a:ea typeface="Prompt"/>
                <a:cs typeface="Prompt"/>
                <a:sym typeface="Prompt"/>
              </a:rPr>
              <a:t>Centralità della Capacità di Colpa</a:t>
            </a:r>
            <a:endParaRPr b="0" i="0" sz="3850" u="none" cap="none" strike="noStrike"/>
          </a:p>
        </p:txBody>
      </p:sp>
      <p:sp>
        <p:nvSpPr>
          <p:cNvPr id="171" name="Google Shape;171;p33"/>
          <p:cNvSpPr/>
          <p:nvPr/>
        </p:nvSpPr>
        <p:spPr>
          <a:xfrm>
            <a:off x="722471" y="2779990"/>
            <a:ext cx="6482596" cy="4114086"/>
          </a:xfrm>
          <a:prstGeom prst="roundRect">
            <a:avLst>
              <a:gd fmla="val 3855" name="adj"/>
            </a:avLst>
          </a:prstGeom>
          <a:solidFill>
            <a:srgbClr val="A95B95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33"/>
          <p:cNvSpPr/>
          <p:nvPr/>
        </p:nvSpPr>
        <p:spPr>
          <a:xfrm>
            <a:off x="942737" y="3000256"/>
            <a:ext cx="2447687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rompt Medium"/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Prompt Medium"/>
                <a:ea typeface="Prompt Medium"/>
                <a:cs typeface="Prompt Medium"/>
                <a:sym typeface="Prompt Medium"/>
              </a:rPr>
              <a:t>Definizione</a:t>
            </a:r>
            <a:endParaRPr b="0" i="0" sz="1900" u="none" cap="none" strike="noStrike"/>
          </a:p>
        </p:txBody>
      </p:sp>
      <p:sp>
        <p:nvSpPr>
          <p:cNvPr id="173" name="Google Shape;173;p33"/>
          <p:cNvSpPr/>
          <p:nvPr/>
        </p:nvSpPr>
        <p:spPr>
          <a:xfrm>
            <a:off x="942737" y="3526512"/>
            <a:ext cx="6042065" cy="1762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Mukta Light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Mukta Light"/>
                <a:ea typeface="Mukta Light"/>
                <a:cs typeface="Mukta Light"/>
                <a:sym typeface="Mukta Light"/>
              </a:rPr>
              <a:t>Idoneità concreta del soggetto, al momento del fatto, a </a:t>
            </a:r>
            <a:r>
              <a:rPr b="1" i="0" lang="en-US" sz="1700" u="none" cap="none" strike="noStrike">
                <a:solidFill>
                  <a:srgbClr val="000000"/>
                </a:solidFill>
                <a:latin typeface="Mukta Light"/>
                <a:ea typeface="Mukta Light"/>
                <a:cs typeface="Mukta Light"/>
                <a:sym typeface="Mukta Light"/>
              </a:rPr>
              <a:t>comprendere il disvalore giuridico</a:t>
            </a:r>
            <a:r>
              <a:rPr b="0" i="0" lang="en-US" sz="1700" u="none" cap="none" strike="noStrike">
                <a:solidFill>
                  <a:srgbClr val="000000"/>
                </a:solidFill>
                <a:latin typeface="Mukta Light"/>
                <a:ea typeface="Mukta Light"/>
                <a:cs typeface="Mukta Light"/>
                <a:sym typeface="Mukta Light"/>
              </a:rPr>
              <a:t> della propria condotta e ad </a:t>
            </a:r>
            <a:r>
              <a:rPr b="1" i="0" lang="en-US" sz="1700" u="none" cap="none" strike="noStrike">
                <a:solidFill>
                  <a:srgbClr val="000000"/>
                </a:solidFill>
                <a:latin typeface="Mukta Light"/>
                <a:ea typeface="Mukta Light"/>
                <a:cs typeface="Mukta Light"/>
                <a:sym typeface="Mukta Light"/>
              </a:rPr>
              <a:t>autodeterminarsi</a:t>
            </a:r>
            <a:r>
              <a:rPr b="0" i="0" lang="en-US" sz="1700" u="none" cap="none" strike="noStrike">
                <a:solidFill>
                  <a:srgbClr val="000000"/>
                </a:solidFill>
                <a:latin typeface="Mukta Light"/>
                <a:ea typeface="Mukta Light"/>
                <a:cs typeface="Mukta Light"/>
                <a:sym typeface="Mukta Light"/>
              </a:rPr>
              <a:t> secondo tale comprensione. Diviene elemento strutturale della colpevolezza, non più categoria alternativa all'imputabilità.</a:t>
            </a:r>
            <a:endParaRPr b="0" i="0" sz="1700" u="none" cap="none" strike="noStrike"/>
          </a:p>
        </p:txBody>
      </p:sp>
      <p:sp>
        <p:nvSpPr>
          <p:cNvPr id="174" name="Google Shape;174;p33"/>
          <p:cNvSpPr/>
          <p:nvPr/>
        </p:nvSpPr>
        <p:spPr>
          <a:xfrm>
            <a:off x="7591544" y="3000256"/>
            <a:ext cx="3528179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C6BFEE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C6BFEE"/>
                </a:solidFill>
                <a:latin typeface="Prompt"/>
                <a:ea typeface="Prompt"/>
                <a:cs typeface="Prompt"/>
                <a:sym typeface="Prompt"/>
              </a:rPr>
              <a:t>Superamento della Dicotomia</a:t>
            </a:r>
            <a:endParaRPr b="0" i="0" sz="1900" u="none" cap="none" strike="noStrike"/>
          </a:p>
        </p:txBody>
      </p:sp>
      <p:sp>
        <p:nvSpPr>
          <p:cNvPr id="175" name="Google Shape;175;p33"/>
          <p:cNvSpPr/>
          <p:nvPr/>
        </p:nvSpPr>
        <p:spPr>
          <a:xfrm>
            <a:off x="7591544" y="3526512"/>
            <a:ext cx="6165413" cy="14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La riforma supera la dicotomia </a:t>
            </a:r>
            <a:r>
              <a:rPr b="1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vizio totale/vizio parziale di mente</a:t>
            </a: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, sostituendola con una valutazione graduata e individualizzata. La diagnosi clinica perde valore presuntivo: rileva esclusivamente l'incidenza funzionale sul fatto.</a:t>
            </a:r>
            <a:endParaRPr b="0" i="0" sz="1700" u="none" cap="none" strike="noStrike"/>
          </a:p>
        </p:txBody>
      </p:sp>
      <p:sp>
        <p:nvSpPr>
          <p:cNvPr id="176" name="Google Shape;176;p33"/>
          <p:cNvSpPr/>
          <p:nvPr/>
        </p:nvSpPr>
        <p:spPr>
          <a:xfrm>
            <a:off x="7591544" y="5156478"/>
            <a:ext cx="2447687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C6BFEE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C6BFEE"/>
                </a:solidFill>
                <a:latin typeface="Prompt"/>
                <a:ea typeface="Prompt"/>
                <a:cs typeface="Prompt"/>
                <a:sym typeface="Prompt"/>
              </a:rPr>
              <a:t>Duplice Funzione</a:t>
            </a:r>
            <a:endParaRPr b="0" i="0" sz="1900" u="none" cap="none" strike="noStrike"/>
          </a:p>
        </p:txBody>
      </p:sp>
      <p:sp>
        <p:nvSpPr>
          <p:cNvPr id="177" name="Google Shape;177;p33"/>
          <p:cNvSpPr/>
          <p:nvPr/>
        </p:nvSpPr>
        <p:spPr>
          <a:xfrm>
            <a:off x="7591544" y="5682734"/>
            <a:ext cx="6165413" cy="11343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1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Fondativa:</a:t>
            </a: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 legittima l'applicazione della sanzione</a:t>
            </a:r>
            <a:endParaRPr b="0" i="0" sz="1700" u="none" cap="none" strike="noStrike"/>
          </a:p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1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Limitativa:</a:t>
            </a: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 determina il tetto massimo di compressione della libertà</a:t>
            </a:r>
            <a:endParaRPr b="0" i="0" sz="1700" u="none" cap="none" strike="noStrike"/>
          </a:p>
        </p:txBody>
      </p:sp>
      <p:sp>
        <p:nvSpPr>
          <p:cNvPr id="178" name="Google Shape;178;p33"/>
          <p:cNvSpPr txBox="1"/>
          <p:nvPr/>
        </p:nvSpPr>
        <p:spPr>
          <a:xfrm>
            <a:off x="5729550" y="7622200"/>
            <a:ext cx="276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FF"/>
                </a:solidFill>
              </a:rPr>
              <a:t>Dott. Andrea Michelazzi</a:t>
            </a:r>
            <a:endParaRPr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4"/>
          <p:cNvSpPr/>
          <p:nvPr/>
        </p:nvSpPr>
        <p:spPr>
          <a:xfrm>
            <a:off x="881063" y="1019413"/>
            <a:ext cx="3189446" cy="414099"/>
          </a:xfrm>
          <a:prstGeom prst="roundRect">
            <a:avLst>
              <a:gd fmla="val 17875" name="adj"/>
            </a:avLst>
          </a:prstGeom>
          <a:solidFill>
            <a:srgbClr val="321A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34"/>
          <p:cNvSpPr/>
          <p:nvPr/>
        </p:nvSpPr>
        <p:spPr>
          <a:xfrm>
            <a:off x="1013222" y="1085493"/>
            <a:ext cx="2925128" cy="2819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962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350"/>
              <a:buFont typeface="Mukta"/>
              <a:buNone/>
            </a:pPr>
            <a:r>
              <a:rPr b="0" i="0" lang="en-US" sz="13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03 — ABOLIZIONE MISURE DI SICUREZZA</a:t>
            </a:r>
            <a:endParaRPr b="0" i="0" sz="1350" u="none" cap="none" strike="noStrike"/>
          </a:p>
        </p:txBody>
      </p:sp>
      <p:sp>
        <p:nvSpPr>
          <p:cNvPr id="186" name="Google Shape;186;p34"/>
          <p:cNvSpPr/>
          <p:nvPr/>
        </p:nvSpPr>
        <p:spPr>
          <a:xfrm>
            <a:off x="881063" y="1521619"/>
            <a:ext cx="10937200" cy="6119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675"/>
              </a:lnSpc>
              <a:spcBef>
                <a:spcPts val="0"/>
              </a:spcBef>
              <a:spcAft>
                <a:spcPts val="0"/>
              </a:spcAft>
              <a:buClr>
                <a:srgbClr val="C6BFEE"/>
              </a:buClr>
              <a:buSzPts val="3850"/>
              <a:buFont typeface="Prompt"/>
              <a:buNone/>
            </a:pPr>
            <a:r>
              <a:rPr b="0" i="0" lang="en-US" sz="3850" u="none" cap="none" strike="noStrike">
                <a:solidFill>
                  <a:srgbClr val="C6BFEE"/>
                </a:solidFill>
                <a:latin typeface="Prompt"/>
                <a:ea typeface="Prompt"/>
                <a:cs typeface="Prompt"/>
                <a:sym typeface="Prompt"/>
              </a:rPr>
              <a:t>Abolizione delle Misure di Sicurezza Personali</a:t>
            </a:r>
            <a:endParaRPr b="0" i="0" sz="3850" u="none" cap="none" strike="noStrike"/>
          </a:p>
        </p:txBody>
      </p:sp>
      <p:sp>
        <p:nvSpPr>
          <p:cNvPr id="187" name="Google Shape;187;p34"/>
          <p:cNvSpPr/>
          <p:nvPr/>
        </p:nvSpPr>
        <p:spPr>
          <a:xfrm>
            <a:off x="881063" y="2463998"/>
            <a:ext cx="12868275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Sono abrogate le disposizioni sulle misure di sicurezza personali e la nozione di </a:t>
            </a:r>
            <a:r>
              <a:rPr b="1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pericolosità sociale</a:t>
            </a: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, inclusa quella contenuta nell'art. 203 c.p.</a:t>
            </a:r>
            <a:endParaRPr b="0" i="0" sz="1700" u="none" cap="none" strike="noStrike"/>
          </a:p>
        </p:txBody>
      </p:sp>
      <p:sp>
        <p:nvSpPr>
          <p:cNvPr id="188" name="Google Shape;188;p34"/>
          <p:cNvSpPr/>
          <p:nvPr/>
        </p:nvSpPr>
        <p:spPr>
          <a:xfrm>
            <a:off x="881063" y="3064193"/>
            <a:ext cx="4142542" cy="2609612"/>
          </a:xfrm>
          <a:prstGeom prst="roundRect">
            <a:avLst>
              <a:gd fmla="val 3545" name="adj"/>
            </a:avLst>
          </a:prstGeom>
          <a:solidFill>
            <a:srgbClr val="542C49"/>
          </a:solidFill>
          <a:ln cap="flat" cmpd="sng" w="9525">
            <a:solidFill>
              <a:srgbClr val="6D45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34"/>
          <p:cNvSpPr/>
          <p:nvPr/>
        </p:nvSpPr>
        <p:spPr>
          <a:xfrm>
            <a:off x="1108948" y="3292078"/>
            <a:ext cx="3686770" cy="6119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Eliminazione della Risposta Autonoma</a:t>
            </a:r>
            <a:endParaRPr b="0" i="0" sz="1900" u="none" cap="none" strike="noStrike"/>
          </a:p>
        </p:txBody>
      </p:sp>
      <p:sp>
        <p:nvSpPr>
          <p:cNvPr id="190" name="Google Shape;190;p34"/>
          <p:cNvSpPr/>
          <p:nvPr/>
        </p:nvSpPr>
        <p:spPr>
          <a:xfrm>
            <a:off x="1108948" y="4036219"/>
            <a:ext cx="3686770" cy="14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Si elimina la possibilità di una risposta sanzionatoria fondata su prognosi di reiterazione, svincolata dal fatto commesso</a:t>
            </a:r>
            <a:endParaRPr b="0" i="0" sz="1700" u="none" cap="none" strike="noStrike"/>
          </a:p>
        </p:txBody>
      </p:sp>
      <p:sp>
        <p:nvSpPr>
          <p:cNvPr id="191" name="Google Shape;191;p34"/>
          <p:cNvSpPr/>
          <p:nvPr/>
        </p:nvSpPr>
        <p:spPr>
          <a:xfrm>
            <a:off x="5243870" y="3064193"/>
            <a:ext cx="4142542" cy="2609612"/>
          </a:xfrm>
          <a:prstGeom prst="roundRect">
            <a:avLst>
              <a:gd fmla="val 3545" name="adj"/>
            </a:avLst>
          </a:prstGeom>
          <a:solidFill>
            <a:srgbClr val="542C49"/>
          </a:solidFill>
          <a:ln cap="flat" cmpd="sng" w="9525">
            <a:solidFill>
              <a:srgbClr val="6D45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34"/>
          <p:cNvSpPr/>
          <p:nvPr/>
        </p:nvSpPr>
        <p:spPr>
          <a:xfrm>
            <a:off x="5471755" y="3292078"/>
            <a:ext cx="3686770" cy="6119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Fine della Durata Indeterminata</a:t>
            </a:r>
            <a:endParaRPr b="0" i="0" sz="1900" u="none" cap="none" strike="noStrike"/>
          </a:p>
        </p:txBody>
      </p:sp>
      <p:sp>
        <p:nvSpPr>
          <p:cNvPr id="193" name="Google Shape;193;p34"/>
          <p:cNvSpPr/>
          <p:nvPr/>
        </p:nvSpPr>
        <p:spPr>
          <a:xfrm>
            <a:off x="5471755" y="4036219"/>
            <a:ext cx="3686770" cy="14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Viene soppressa la durata potenzialmente indeterminata delle misure di sicurezza, incompatibile con il principio di proporzionalità</a:t>
            </a:r>
            <a:endParaRPr b="0" i="0" sz="1700" u="none" cap="none" strike="noStrike"/>
          </a:p>
        </p:txBody>
      </p:sp>
      <p:sp>
        <p:nvSpPr>
          <p:cNvPr id="194" name="Google Shape;194;p34"/>
          <p:cNvSpPr/>
          <p:nvPr/>
        </p:nvSpPr>
        <p:spPr>
          <a:xfrm>
            <a:off x="9606677" y="3064193"/>
            <a:ext cx="4142542" cy="2609612"/>
          </a:xfrm>
          <a:prstGeom prst="roundRect">
            <a:avLst>
              <a:gd fmla="val 3545" name="adj"/>
            </a:avLst>
          </a:prstGeom>
          <a:solidFill>
            <a:srgbClr val="542C49"/>
          </a:solidFill>
          <a:ln cap="flat" cmpd="sng" w="9525">
            <a:solidFill>
              <a:srgbClr val="6D45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4"/>
          <p:cNvSpPr/>
          <p:nvPr/>
        </p:nvSpPr>
        <p:spPr>
          <a:xfrm>
            <a:off x="9834562" y="3292078"/>
            <a:ext cx="3686770" cy="6119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Eliminazione della Duplicazione</a:t>
            </a:r>
            <a:endParaRPr b="0" i="0" sz="1900" u="none" cap="none" strike="noStrike"/>
          </a:p>
        </p:txBody>
      </p:sp>
      <p:sp>
        <p:nvSpPr>
          <p:cNvPr id="196" name="Google Shape;196;p34"/>
          <p:cNvSpPr/>
          <p:nvPr/>
        </p:nvSpPr>
        <p:spPr>
          <a:xfrm>
            <a:off x="9834562" y="4036219"/>
            <a:ext cx="3686770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Viene abolita la duplicazione tra pena e internamento che gravava sul medesimo soggetto per il medesimo fatto</a:t>
            </a:r>
            <a:endParaRPr b="0" i="0" sz="1700" u="none" cap="none" strike="noStrike"/>
          </a:p>
        </p:txBody>
      </p:sp>
      <p:sp>
        <p:nvSpPr>
          <p:cNvPr id="197" name="Google Shape;197;p34"/>
          <p:cNvSpPr/>
          <p:nvPr/>
        </p:nvSpPr>
        <p:spPr>
          <a:xfrm>
            <a:off x="881063" y="5921573"/>
            <a:ext cx="12868275" cy="1288494"/>
          </a:xfrm>
          <a:prstGeom prst="roundRect">
            <a:avLst>
              <a:gd fmla="val 7181" name="adj"/>
            </a:avLst>
          </a:prstGeom>
          <a:solidFill>
            <a:srgbClr val="321A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98" name="Google Shape;19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1328" y="6247924"/>
            <a:ext cx="275273" cy="220266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4"/>
          <p:cNvSpPr/>
          <p:nvPr/>
        </p:nvSpPr>
        <p:spPr>
          <a:xfrm>
            <a:off x="1596866" y="6196846"/>
            <a:ext cx="11932206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FFFFFF"/>
                </a:solidFill>
                <a:latin typeface="Mukta"/>
                <a:ea typeface="Mukta"/>
                <a:cs typeface="Mukta"/>
                <a:sym typeface="Mukta"/>
              </a:rPr>
              <a:t>La misura non può più operare come alternativa o integrazione della sanzione penale. È esclusa ogni funzione compensativa o sostitutiva.</a:t>
            </a:r>
            <a:endParaRPr b="0" i="0" sz="1700" u="none" cap="none" strike="noStrike"/>
          </a:p>
        </p:txBody>
      </p:sp>
      <p:sp>
        <p:nvSpPr>
          <p:cNvPr id="200" name="Google Shape;200;p34"/>
          <p:cNvSpPr txBox="1"/>
          <p:nvPr/>
        </p:nvSpPr>
        <p:spPr>
          <a:xfrm>
            <a:off x="5716650" y="7741300"/>
            <a:ext cx="2632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FF"/>
                </a:solidFill>
              </a:rPr>
              <a:t>Dott. Andrea Michelazzi</a:t>
            </a:r>
            <a:endParaRPr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5"/>
          <p:cNvSpPr/>
          <p:nvPr/>
        </p:nvSpPr>
        <p:spPr>
          <a:xfrm>
            <a:off x="881063" y="739497"/>
            <a:ext cx="2166223" cy="414099"/>
          </a:xfrm>
          <a:prstGeom prst="roundRect">
            <a:avLst>
              <a:gd fmla="val 17875" name="adj"/>
            </a:avLst>
          </a:prstGeom>
          <a:solidFill>
            <a:srgbClr val="321A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35"/>
          <p:cNvSpPr/>
          <p:nvPr/>
        </p:nvSpPr>
        <p:spPr>
          <a:xfrm>
            <a:off x="1013222" y="805577"/>
            <a:ext cx="1901904" cy="2819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962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350"/>
              <a:buFont typeface="Mukta"/>
              <a:buNone/>
            </a:pPr>
            <a:r>
              <a:rPr b="0" i="0" lang="en-US" sz="135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04 — SANZIONE UNITARIA</a:t>
            </a:r>
            <a:endParaRPr b="0" i="0" sz="1350" u="none" cap="none" strike="noStrike"/>
          </a:p>
        </p:txBody>
      </p:sp>
      <p:sp>
        <p:nvSpPr>
          <p:cNvPr id="208" name="Google Shape;208;p35"/>
          <p:cNvSpPr/>
          <p:nvPr/>
        </p:nvSpPr>
        <p:spPr>
          <a:xfrm>
            <a:off x="881063" y="1241703"/>
            <a:ext cx="5901095" cy="6119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675"/>
              </a:lnSpc>
              <a:spcBef>
                <a:spcPts val="0"/>
              </a:spcBef>
              <a:spcAft>
                <a:spcPts val="0"/>
              </a:spcAft>
              <a:buClr>
                <a:srgbClr val="C6BFEE"/>
              </a:buClr>
              <a:buSzPts val="3850"/>
              <a:buFont typeface="Prompt"/>
              <a:buNone/>
            </a:pPr>
            <a:r>
              <a:rPr b="0" i="0" lang="en-US" sz="3850" u="none" cap="none" strike="noStrike">
                <a:solidFill>
                  <a:srgbClr val="C6BFEE"/>
                </a:solidFill>
                <a:latin typeface="Prompt"/>
                <a:ea typeface="Prompt"/>
                <a:cs typeface="Prompt"/>
                <a:sym typeface="Prompt"/>
              </a:rPr>
              <a:t>Sanzione Penale Unitaria</a:t>
            </a:r>
            <a:endParaRPr b="0" i="0" sz="3850" u="none" cap="none" strike="noStrike"/>
          </a:p>
        </p:txBody>
      </p:sp>
      <p:sp>
        <p:nvSpPr>
          <p:cNvPr id="209" name="Google Shape;209;p35"/>
          <p:cNvSpPr/>
          <p:nvPr/>
        </p:nvSpPr>
        <p:spPr>
          <a:xfrm>
            <a:off x="881063" y="2184083"/>
            <a:ext cx="12868275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Per ogni reato è prevista una </a:t>
            </a:r>
            <a:r>
              <a:rPr b="1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sanzione penale unica</a:t>
            </a: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, determinata in base a tre criteri fondamentali, tra loro coordinati e gerarchicamente ordinati.</a:t>
            </a:r>
            <a:endParaRPr b="0" i="0" sz="1700" u="none" cap="none" strike="noStrike"/>
          </a:p>
        </p:txBody>
      </p:sp>
      <p:pic>
        <p:nvPicPr>
          <p:cNvPr descr="preencoded.png" id="210" name="Google Shape;21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1063" y="3136702"/>
            <a:ext cx="4289346" cy="881063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5"/>
          <p:cNvSpPr/>
          <p:nvPr/>
        </p:nvSpPr>
        <p:spPr>
          <a:xfrm>
            <a:off x="1101328" y="4238030"/>
            <a:ext cx="2447687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Gravità del Fatto</a:t>
            </a:r>
            <a:endParaRPr b="0" i="0" sz="1900" u="none" cap="none" strike="noStrike"/>
          </a:p>
        </p:txBody>
      </p:sp>
      <p:sp>
        <p:nvSpPr>
          <p:cNvPr id="212" name="Google Shape;212;p35"/>
          <p:cNvSpPr/>
          <p:nvPr/>
        </p:nvSpPr>
        <p:spPr>
          <a:xfrm>
            <a:off x="1101328" y="4676180"/>
            <a:ext cx="3848814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Il fatto commesso, nella sua oggettività e nelle sue conseguenze, costituisce il primo e imprescindibile parametro</a:t>
            </a:r>
            <a:endParaRPr b="0" i="0" sz="1700" u="none" cap="none" strike="noStrike"/>
          </a:p>
        </p:txBody>
      </p:sp>
      <p:pic>
        <p:nvPicPr>
          <p:cNvPr descr="preencoded.png" id="213" name="Google Shape;213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70408" y="3136702"/>
            <a:ext cx="4289465" cy="881063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5"/>
          <p:cNvSpPr/>
          <p:nvPr/>
        </p:nvSpPr>
        <p:spPr>
          <a:xfrm>
            <a:off x="5390674" y="4238030"/>
            <a:ext cx="3241477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Grado di Capacità di Colpa</a:t>
            </a:r>
            <a:endParaRPr b="0" i="0" sz="1900" u="none" cap="none" strike="noStrike"/>
          </a:p>
        </p:txBody>
      </p:sp>
      <p:sp>
        <p:nvSpPr>
          <p:cNvPr id="215" name="Google Shape;215;p35"/>
          <p:cNvSpPr/>
          <p:nvPr/>
        </p:nvSpPr>
        <p:spPr>
          <a:xfrm>
            <a:off x="5390674" y="4676180"/>
            <a:ext cx="3848933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Il grado accertato in concreto al momento del fatto incide direttamente sulla misura della sanzione applicabile</a:t>
            </a:r>
            <a:endParaRPr b="0" i="0" sz="1700" u="none" cap="none" strike="noStrike"/>
          </a:p>
        </p:txBody>
      </p:sp>
      <p:pic>
        <p:nvPicPr>
          <p:cNvPr descr="preencoded.png" id="216" name="Google Shape;216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59873" y="3136702"/>
            <a:ext cx="4289346" cy="881063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5"/>
          <p:cNvSpPr/>
          <p:nvPr/>
        </p:nvSpPr>
        <p:spPr>
          <a:xfrm>
            <a:off x="9680138" y="4238030"/>
            <a:ext cx="2513052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Indici di Reiterazione</a:t>
            </a:r>
            <a:endParaRPr b="0" i="0" sz="1900" u="none" cap="none" strike="noStrike"/>
          </a:p>
        </p:txBody>
      </p:sp>
      <p:sp>
        <p:nvSpPr>
          <p:cNvPr id="218" name="Google Shape;218;p35"/>
          <p:cNvSpPr/>
          <p:nvPr/>
        </p:nvSpPr>
        <p:spPr>
          <a:xfrm>
            <a:off x="9680138" y="4676180"/>
            <a:ext cx="3848814" cy="14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Gli indici tipizzati non fondano più una sanzione autonoma, ma incidono esclusivamente sulla modulazione del regime esecutivo</a:t>
            </a:r>
            <a:endParaRPr b="0" i="0" sz="1700" u="none" cap="none" strike="noStrike"/>
          </a:p>
        </p:txBody>
      </p:sp>
      <p:sp>
        <p:nvSpPr>
          <p:cNvPr id="219" name="Google Shape;219;p35"/>
          <p:cNvSpPr/>
          <p:nvPr/>
        </p:nvSpPr>
        <p:spPr>
          <a:xfrm>
            <a:off x="881063" y="6553914"/>
            <a:ext cx="12868275" cy="936069"/>
          </a:xfrm>
          <a:prstGeom prst="roundRect">
            <a:avLst>
              <a:gd fmla="val 9884" name="adj"/>
            </a:avLst>
          </a:prstGeom>
          <a:solidFill>
            <a:srgbClr val="321A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20" name="Google Shape;220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01328" y="6880265"/>
            <a:ext cx="275273" cy="22026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5"/>
          <p:cNvSpPr/>
          <p:nvPr/>
        </p:nvSpPr>
        <p:spPr>
          <a:xfrm>
            <a:off x="1596866" y="6829187"/>
            <a:ext cx="11932206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Mukta"/>
              <a:buNone/>
            </a:pPr>
            <a:r>
              <a:rPr b="1" i="0" lang="en-US" sz="1700" u="none" cap="none" strike="noStrike">
                <a:solidFill>
                  <a:srgbClr val="FFFFFF"/>
                </a:solidFill>
                <a:latin typeface="Mukta"/>
                <a:ea typeface="Mukta"/>
                <a:cs typeface="Mukta"/>
                <a:sym typeface="Mukta"/>
              </a:rPr>
              <a:t>Limite invalicabile:</a:t>
            </a:r>
            <a:r>
              <a:rPr b="0" i="0" lang="en-US" sz="1700" u="none" cap="none" strike="noStrike">
                <a:solidFill>
                  <a:srgbClr val="FFFFFF"/>
                </a:solidFill>
                <a:latin typeface="Mukta"/>
                <a:ea typeface="Mukta"/>
                <a:cs typeface="Mukta"/>
                <a:sym typeface="Mukta"/>
              </a:rPr>
              <a:t> la sanzione non può in alcun caso eccedere il limite proporzionato alla colpevolezza per il fatto commesso.</a:t>
            </a:r>
            <a:endParaRPr b="0" i="0" sz="1700" u="none" cap="none" strike="noStrike"/>
          </a:p>
        </p:txBody>
      </p:sp>
      <p:sp>
        <p:nvSpPr>
          <p:cNvPr id="222" name="Google Shape;222;p35"/>
          <p:cNvSpPr txBox="1"/>
          <p:nvPr/>
        </p:nvSpPr>
        <p:spPr>
          <a:xfrm>
            <a:off x="5752375" y="7693675"/>
            <a:ext cx="304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FF"/>
                </a:solidFill>
              </a:rPr>
              <a:t>Dott. Andrea Michelazzi</a:t>
            </a:r>
            <a:endParaRPr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6"/>
          <p:cNvSpPr/>
          <p:nvPr/>
        </p:nvSpPr>
        <p:spPr>
          <a:xfrm>
            <a:off x="881063" y="622935"/>
            <a:ext cx="6594158" cy="6119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675"/>
              </a:lnSpc>
              <a:spcBef>
                <a:spcPts val="0"/>
              </a:spcBef>
              <a:spcAft>
                <a:spcPts val="0"/>
              </a:spcAft>
              <a:buClr>
                <a:srgbClr val="C6BFEE"/>
              </a:buClr>
              <a:buSzPts val="3850"/>
              <a:buFont typeface="Prompt"/>
              <a:buNone/>
            </a:pPr>
            <a:r>
              <a:rPr b="0" i="0" lang="en-US" sz="3850" u="none" cap="none" strike="noStrike">
                <a:solidFill>
                  <a:srgbClr val="C6BFEE"/>
                </a:solidFill>
                <a:latin typeface="Prompt"/>
                <a:ea typeface="Prompt"/>
                <a:cs typeface="Prompt"/>
                <a:sym typeface="Prompt"/>
              </a:rPr>
              <a:t>Personalizzazione Esecutiva</a:t>
            </a:r>
            <a:endParaRPr b="0" i="0" sz="3850" u="none" cap="none" strike="noStrike"/>
          </a:p>
        </p:txBody>
      </p:sp>
      <p:sp>
        <p:nvSpPr>
          <p:cNvPr id="229" name="Google Shape;229;p36"/>
          <p:cNvSpPr/>
          <p:nvPr/>
        </p:nvSpPr>
        <p:spPr>
          <a:xfrm>
            <a:off x="881063" y="1675448"/>
            <a:ext cx="12868275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La dimensione preventiva non è eliminata, ma </a:t>
            </a:r>
            <a:r>
              <a:rPr b="1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integrata nella fase esecutiva</a:t>
            </a: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. L'esecuzione può assumere modalità differenziate in funzione delle specifiche esigenze del condannato.</a:t>
            </a:r>
            <a:endParaRPr b="0" i="0" sz="1700" u="none" cap="none" strike="noStrike"/>
          </a:p>
        </p:txBody>
      </p:sp>
      <p:pic>
        <p:nvPicPr>
          <p:cNvPr descr="preencoded.png" id="230" name="Google Shape;23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1063" y="2628067"/>
            <a:ext cx="550664" cy="550664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6"/>
          <p:cNvSpPr/>
          <p:nvPr/>
        </p:nvSpPr>
        <p:spPr>
          <a:xfrm>
            <a:off x="881063" y="3454003"/>
            <a:ext cx="2554248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Esigenze di Controllo</a:t>
            </a:r>
            <a:endParaRPr b="0" i="0" sz="1900" u="none" cap="none" strike="noStrike"/>
          </a:p>
        </p:txBody>
      </p:sp>
      <p:sp>
        <p:nvSpPr>
          <p:cNvPr id="232" name="Google Shape;232;p36"/>
          <p:cNvSpPr/>
          <p:nvPr/>
        </p:nvSpPr>
        <p:spPr>
          <a:xfrm>
            <a:off x="881063" y="3892153"/>
            <a:ext cx="6296501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Regimi esecutivi calibrati sulle necessità di controllo sociale, senza eccedere i limiti della sanzione determinata in sentenza</a:t>
            </a:r>
            <a:endParaRPr b="0" i="0" sz="1700" u="none" cap="none" strike="noStrike"/>
          </a:p>
        </p:txBody>
      </p:sp>
      <p:pic>
        <p:nvPicPr>
          <p:cNvPr descr="preencoded.png" id="233" name="Google Shape;233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52836" y="2628067"/>
            <a:ext cx="550664" cy="550664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6"/>
          <p:cNvSpPr/>
          <p:nvPr/>
        </p:nvSpPr>
        <p:spPr>
          <a:xfrm>
            <a:off x="7452836" y="3454003"/>
            <a:ext cx="2447687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Bisogni Terapeutici</a:t>
            </a:r>
            <a:endParaRPr b="0" i="0" sz="1900" u="none" cap="none" strike="noStrike"/>
          </a:p>
        </p:txBody>
      </p:sp>
      <p:sp>
        <p:nvSpPr>
          <p:cNvPr id="235" name="Google Shape;235;p36"/>
          <p:cNvSpPr/>
          <p:nvPr/>
        </p:nvSpPr>
        <p:spPr>
          <a:xfrm>
            <a:off x="7452836" y="3892153"/>
            <a:ext cx="6296501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Collocazione in strutture terapeutiche come modalità esecutiva della medesima sanzione, non come misura autonoma</a:t>
            </a:r>
            <a:endParaRPr b="0" i="0" sz="1700" u="none" cap="none" strike="noStrike"/>
          </a:p>
        </p:txBody>
      </p:sp>
      <p:pic>
        <p:nvPicPr>
          <p:cNvPr descr="preencoded.png" id="236" name="Google Shape;236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1063" y="5037534"/>
            <a:ext cx="550664" cy="550664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6"/>
          <p:cNvSpPr/>
          <p:nvPr/>
        </p:nvSpPr>
        <p:spPr>
          <a:xfrm>
            <a:off x="881063" y="5863471"/>
            <a:ext cx="2953941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Percorsi di Rieducazione</a:t>
            </a:r>
            <a:endParaRPr b="0" i="0" sz="1900" u="none" cap="none" strike="noStrike"/>
          </a:p>
        </p:txBody>
      </p:sp>
      <p:sp>
        <p:nvSpPr>
          <p:cNvPr id="238" name="Google Shape;238;p36"/>
          <p:cNvSpPr/>
          <p:nvPr/>
        </p:nvSpPr>
        <p:spPr>
          <a:xfrm>
            <a:off x="881063" y="6301621"/>
            <a:ext cx="6296501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Programmi rieducativi integrati nell'esecuzione della pena, nel rispetto della finalità costituzionale ex art. 27 Cost.</a:t>
            </a:r>
            <a:endParaRPr b="0" i="0" sz="1700" u="none" cap="none" strike="noStrike"/>
          </a:p>
        </p:txBody>
      </p:sp>
      <p:pic>
        <p:nvPicPr>
          <p:cNvPr descr="preencoded.png" id="239" name="Google Shape;239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52836" y="5037534"/>
            <a:ext cx="550664" cy="550664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6"/>
          <p:cNvSpPr/>
          <p:nvPr/>
        </p:nvSpPr>
        <p:spPr>
          <a:xfrm>
            <a:off x="7452836" y="5863471"/>
            <a:ext cx="2506980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DAD8E9"/>
                </a:solidFill>
                <a:latin typeface="Prompt"/>
                <a:ea typeface="Prompt"/>
                <a:cs typeface="Prompt"/>
                <a:sym typeface="Prompt"/>
              </a:rPr>
              <a:t>Responsabilizzazione</a:t>
            </a:r>
            <a:endParaRPr b="0" i="0" sz="1900" u="none" cap="none" strike="noStrike"/>
          </a:p>
        </p:txBody>
      </p:sp>
      <p:sp>
        <p:nvSpPr>
          <p:cNvPr id="241" name="Google Shape;241;p36"/>
          <p:cNvSpPr/>
          <p:nvPr/>
        </p:nvSpPr>
        <p:spPr>
          <a:xfrm>
            <a:off x="7452836" y="6301621"/>
            <a:ext cx="6296501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Programmi orientati al reinserimento sociale e alla prevenzione della recidiva attraverso il coinvolgimento attivo del condannato</a:t>
            </a:r>
            <a:endParaRPr b="0" i="0" sz="1700" u="none" cap="none" strike="noStrike"/>
          </a:p>
        </p:txBody>
      </p:sp>
      <p:sp>
        <p:nvSpPr>
          <p:cNvPr id="242" name="Google Shape;242;p36"/>
          <p:cNvSpPr/>
          <p:nvPr/>
        </p:nvSpPr>
        <p:spPr>
          <a:xfrm>
            <a:off x="881063" y="7254240"/>
            <a:ext cx="12868275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Ogni limitazione della libertà deve essere </a:t>
            </a:r>
            <a:r>
              <a:rPr b="1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temporalmente determinata, proporzionata e soggetta a verifica periodica</a:t>
            </a: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.</a:t>
            </a:r>
            <a:endParaRPr b="0" i="0" sz="1700" u="none" cap="none" strike="noStrike"/>
          </a:p>
        </p:txBody>
      </p:sp>
      <p:sp>
        <p:nvSpPr>
          <p:cNvPr id="243" name="Google Shape;243;p36"/>
          <p:cNvSpPr txBox="1"/>
          <p:nvPr/>
        </p:nvSpPr>
        <p:spPr>
          <a:xfrm>
            <a:off x="5728575" y="7657925"/>
            <a:ext cx="334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FF"/>
                </a:solidFill>
              </a:rPr>
              <a:t>Dott. Andrea Michelazzi</a:t>
            </a:r>
            <a:endParaRPr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7"/>
          <p:cNvSpPr/>
          <p:nvPr/>
        </p:nvSpPr>
        <p:spPr>
          <a:xfrm>
            <a:off x="881063" y="2014776"/>
            <a:ext cx="11005185" cy="6119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675"/>
              </a:lnSpc>
              <a:spcBef>
                <a:spcPts val="0"/>
              </a:spcBef>
              <a:spcAft>
                <a:spcPts val="0"/>
              </a:spcAft>
              <a:buClr>
                <a:srgbClr val="C6BFEE"/>
              </a:buClr>
              <a:buSzPts val="3850"/>
              <a:buFont typeface="Prompt"/>
              <a:buNone/>
            </a:pPr>
            <a:r>
              <a:rPr b="0" i="0" lang="en-US" sz="3850" u="none" cap="none" strike="noStrike">
                <a:solidFill>
                  <a:srgbClr val="C6BFEE"/>
                </a:solidFill>
                <a:latin typeface="Prompt"/>
                <a:ea typeface="Prompt"/>
                <a:cs typeface="Prompt"/>
                <a:sym typeface="Prompt"/>
              </a:rPr>
              <a:t>Superamento del Paradigma della Pericolosità</a:t>
            </a:r>
            <a:endParaRPr b="0" i="0" sz="3850" u="none" cap="none" strike="noStrike"/>
          </a:p>
        </p:txBody>
      </p:sp>
      <p:sp>
        <p:nvSpPr>
          <p:cNvPr id="250" name="Google Shape;250;p37"/>
          <p:cNvSpPr/>
          <p:nvPr/>
        </p:nvSpPr>
        <p:spPr>
          <a:xfrm>
            <a:off x="881063" y="3177421"/>
            <a:ext cx="2490073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C6BFEE"/>
              </a:buClr>
              <a:buSzPts val="1900"/>
              <a:buFont typeface="Prompt"/>
              <a:buNone/>
            </a:pPr>
            <a:r>
              <a:rPr b="0" i="0" lang="en-US" sz="1900" u="none" cap="none" strike="noStrike">
                <a:solidFill>
                  <a:srgbClr val="C6BFEE"/>
                </a:solidFill>
                <a:latin typeface="Prompt"/>
                <a:ea typeface="Prompt"/>
                <a:cs typeface="Prompt"/>
                <a:sym typeface="Prompt"/>
              </a:rPr>
              <a:t>Il Vecchio Paradigma</a:t>
            </a:r>
            <a:endParaRPr b="0" i="0" sz="1900" u="none" cap="none" strike="noStrike"/>
          </a:p>
        </p:txBody>
      </p:sp>
      <p:sp>
        <p:nvSpPr>
          <p:cNvPr id="251" name="Google Shape;251;p37"/>
          <p:cNvSpPr/>
          <p:nvPr/>
        </p:nvSpPr>
        <p:spPr>
          <a:xfrm>
            <a:off x="881063" y="3703677"/>
            <a:ext cx="6165413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None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Il sistema vigente si fondava su:</a:t>
            </a:r>
            <a:endParaRPr b="0" i="0" sz="1700" u="none" cap="none" strike="noStrike"/>
          </a:p>
        </p:txBody>
      </p:sp>
      <p:sp>
        <p:nvSpPr>
          <p:cNvPr id="252" name="Google Shape;252;p37"/>
          <p:cNvSpPr/>
          <p:nvPr/>
        </p:nvSpPr>
        <p:spPr>
          <a:xfrm>
            <a:off x="881063" y="4254341"/>
            <a:ext cx="6165413" cy="12113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Char char="•"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Presunzioni basate su condizioni patologiche</a:t>
            </a:r>
            <a:endParaRPr b="0" i="0" sz="1700" u="none" cap="none" strike="noStrike"/>
          </a:p>
          <a:p>
            <a:pPr indent="-342900" lvl="0" marL="34290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Char char="•"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Automatismi tra infermità e internamento</a:t>
            </a:r>
            <a:endParaRPr b="0" i="0" sz="1700" u="none" cap="none" strike="noStrike"/>
          </a:p>
          <a:p>
            <a:pPr indent="-342900" lvl="0" marL="34290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DAD8E9"/>
              </a:buClr>
              <a:buSzPts val="1700"/>
              <a:buFont typeface="Mukta"/>
              <a:buChar char="•"/>
            </a:pPr>
            <a:r>
              <a:rPr b="0" i="0" lang="en-US" sz="1700" u="none" cap="none" strike="noStrike">
                <a:solidFill>
                  <a:srgbClr val="DAD8E9"/>
                </a:solidFill>
                <a:latin typeface="Mukta"/>
                <a:ea typeface="Mukta"/>
                <a:cs typeface="Mukta"/>
                <a:sym typeface="Mukta"/>
              </a:rPr>
              <a:t>Trattamenti più gravosi derivanti dalla ridotta capacità di colpa</a:t>
            </a:r>
            <a:endParaRPr b="0" i="0" sz="1700" u="none" cap="none" strike="noStrike"/>
          </a:p>
        </p:txBody>
      </p:sp>
      <p:sp>
        <p:nvSpPr>
          <p:cNvPr id="253" name="Google Shape;253;p37"/>
          <p:cNvSpPr/>
          <p:nvPr/>
        </p:nvSpPr>
        <p:spPr>
          <a:xfrm>
            <a:off x="7432953" y="2957155"/>
            <a:ext cx="6482596" cy="3257550"/>
          </a:xfrm>
          <a:prstGeom prst="roundRect">
            <a:avLst>
              <a:gd fmla="val 4869" name="adj"/>
            </a:avLst>
          </a:prstGeom>
          <a:solidFill>
            <a:srgbClr val="A95B95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37"/>
          <p:cNvSpPr/>
          <p:nvPr/>
        </p:nvSpPr>
        <p:spPr>
          <a:xfrm>
            <a:off x="7653218" y="3177421"/>
            <a:ext cx="2447687" cy="30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rompt Medium"/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Prompt Medium"/>
                <a:ea typeface="Prompt Medium"/>
                <a:cs typeface="Prompt Medium"/>
                <a:sym typeface="Prompt Medium"/>
              </a:rPr>
              <a:t>Il Nuovo Principio</a:t>
            </a:r>
            <a:endParaRPr b="0" i="0" sz="1900" u="none" cap="none" strike="noStrike"/>
          </a:p>
        </p:txBody>
      </p:sp>
      <p:sp>
        <p:nvSpPr>
          <p:cNvPr id="255" name="Google Shape;255;p37"/>
          <p:cNvSpPr/>
          <p:nvPr/>
        </p:nvSpPr>
        <p:spPr>
          <a:xfrm>
            <a:off x="7653218" y="3703677"/>
            <a:ext cx="6042065" cy="14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Mukta Light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Mukta Light"/>
                <a:ea typeface="Mukta Light"/>
                <a:cs typeface="Mukta Light"/>
                <a:sym typeface="Mukta Light"/>
              </a:rPr>
              <a:t>La riduzione della capacità di colpa non può mai determinare un trattamento complessivamente </a:t>
            </a:r>
            <a:r>
              <a:rPr b="1" i="0" lang="en-US" sz="1700" u="none" cap="none" strike="noStrike">
                <a:solidFill>
                  <a:srgbClr val="000000"/>
                </a:solidFill>
                <a:latin typeface="Mukta Light"/>
                <a:ea typeface="Mukta Light"/>
                <a:cs typeface="Mukta Light"/>
                <a:sym typeface="Mukta Light"/>
              </a:rPr>
              <a:t>più afflittivo</a:t>
            </a:r>
            <a:r>
              <a:rPr b="0" i="0" lang="en-US" sz="1700" u="none" cap="none" strike="noStrike">
                <a:solidFill>
                  <a:srgbClr val="000000"/>
                </a:solidFill>
                <a:latin typeface="Mukta Light"/>
                <a:ea typeface="Mukta Light"/>
                <a:cs typeface="Mukta Light"/>
                <a:sym typeface="Mukta Light"/>
              </a:rPr>
              <a:t> rispetto a quello previsto per il soggetto pienamente capace autore del medesimo fatto.</a:t>
            </a:r>
            <a:endParaRPr b="0" i="0" sz="1700" u="none" cap="none" strike="noStrike"/>
          </a:p>
        </p:txBody>
      </p:sp>
      <p:sp>
        <p:nvSpPr>
          <p:cNvPr id="256" name="Google Shape;256;p37"/>
          <p:cNvSpPr/>
          <p:nvPr/>
        </p:nvSpPr>
        <p:spPr>
          <a:xfrm>
            <a:off x="7653218" y="5311616"/>
            <a:ext cx="6042065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Mukta Light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Mukta Light"/>
                <a:ea typeface="Mukta Light"/>
                <a:cs typeface="Mukta Light"/>
                <a:sym typeface="Mukta Light"/>
              </a:rPr>
              <a:t>La minore capacità non aggrava, ma </a:t>
            </a:r>
            <a:r>
              <a:rPr b="1" i="0" lang="en-US" sz="1700" u="none" cap="none" strike="noStrike">
                <a:solidFill>
                  <a:srgbClr val="000000"/>
                </a:solidFill>
                <a:latin typeface="Mukta Light"/>
                <a:ea typeface="Mukta Light"/>
                <a:cs typeface="Mukta Light"/>
                <a:sym typeface="Mukta Light"/>
              </a:rPr>
              <a:t>riduce</a:t>
            </a:r>
            <a:r>
              <a:rPr b="0" i="0" lang="en-US" sz="1700" u="none" cap="none" strike="noStrike">
                <a:solidFill>
                  <a:srgbClr val="000000"/>
                </a:solidFill>
                <a:latin typeface="Mukta Light"/>
                <a:ea typeface="Mukta Light"/>
                <a:cs typeface="Mukta Light"/>
                <a:sym typeface="Mukta Light"/>
              </a:rPr>
              <a:t> la risposta sanzionatoria.</a:t>
            </a:r>
            <a:endParaRPr b="0" i="0" sz="1700" u="none" cap="none" strike="noStrike"/>
          </a:p>
        </p:txBody>
      </p:sp>
      <p:sp>
        <p:nvSpPr>
          <p:cNvPr id="257" name="Google Shape;257;p37"/>
          <p:cNvSpPr txBox="1"/>
          <p:nvPr/>
        </p:nvSpPr>
        <p:spPr>
          <a:xfrm>
            <a:off x="6145400" y="7384000"/>
            <a:ext cx="310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FF"/>
                </a:solidFill>
              </a:rPr>
              <a:t>Dott. Andrea Michelazzi</a:t>
            </a:r>
            <a:endParaRPr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